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66" r:id="rId4"/>
    <p:sldId id="267" r:id="rId5"/>
    <p:sldId id="257" r:id="rId6"/>
    <p:sldId id="258" r:id="rId7"/>
    <p:sldId id="259" r:id="rId8"/>
    <p:sldId id="260" r:id="rId9"/>
    <p:sldId id="261" r:id="rId10"/>
    <p:sldId id="262" r:id="rId11"/>
    <p:sldId id="263" r:id="rId12"/>
    <p:sldId id="264" r:id="rId13"/>
    <p:sldId id="268" r:id="rId14"/>
    <p:sldId id="269" r:id="rId15"/>
    <p:sldId id="270" r:id="rId16"/>
    <p:sldId id="271" r:id="rId17"/>
    <p:sldId id="273" r:id="rId18"/>
    <p:sldId id="274" r:id="rId19"/>
    <p:sldId id="275" r:id="rId20"/>
    <p:sldId id="284" r:id="rId21"/>
    <p:sldId id="276" r:id="rId22"/>
    <p:sldId id="285" r:id="rId23"/>
    <p:sldId id="277" r:id="rId24"/>
    <p:sldId id="278" r:id="rId25"/>
    <p:sldId id="279" r:id="rId26"/>
    <p:sldId id="280" r:id="rId27"/>
    <p:sldId id="281" r:id="rId28"/>
    <p:sldId id="282" r:id="rId29"/>
    <p:sldId id="283" r:id="rId30"/>
    <p:sldId id="27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1" autoAdjust="0"/>
    <p:restoredTop sz="94660"/>
  </p:normalViewPr>
  <p:slideViewPr>
    <p:cSldViewPr snapToGrid="0">
      <p:cViewPr varScale="1">
        <p:scale>
          <a:sx n="76" d="100"/>
          <a:sy n="76" d="100"/>
        </p:scale>
        <p:origin x="5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4EB2BB-2F2D-4100-AD39-A3B4A61D1300}"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19D450D-A83B-4C54-85C5-1EAE826864F9}" type="slidenum">
              <a:rPr lang="en-US" smtClean="0"/>
              <a:t>‹#›</a:t>
            </a:fld>
            <a:endParaRPr lang="en-US"/>
          </a:p>
        </p:txBody>
      </p:sp>
    </p:spTree>
    <p:extLst>
      <p:ext uri="{BB962C8B-B14F-4D97-AF65-F5344CB8AC3E}">
        <p14:creationId xmlns:p14="http://schemas.microsoft.com/office/powerpoint/2010/main" val="1623252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4EB2BB-2F2D-4100-AD39-A3B4A61D1300}"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D450D-A83B-4C54-85C5-1EAE826864F9}" type="slidenum">
              <a:rPr lang="en-US" smtClean="0"/>
              <a:t>‹#›</a:t>
            </a:fld>
            <a:endParaRPr lang="en-US"/>
          </a:p>
        </p:txBody>
      </p:sp>
    </p:spTree>
    <p:extLst>
      <p:ext uri="{BB962C8B-B14F-4D97-AF65-F5344CB8AC3E}">
        <p14:creationId xmlns:p14="http://schemas.microsoft.com/office/powerpoint/2010/main" val="247093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4EB2BB-2F2D-4100-AD39-A3B4A61D1300}"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D450D-A83B-4C54-85C5-1EAE826864F9}" type="slidenum">
              <a:rPr lang="en-US" smtClean="0"/>
              <a:t>‹#›</a:t>
            </a:fld>
            <a:endParaRPr lang="en-US"/>
          </a:p>
        </p:txBody>
      </p:sp>
    </p:spTree>
    <p:extLst>
      <p:ext uri="{BB962C8B-B14F-4D97-AF65-F5344CB8AC3E}">
        <p14:creationId xmlns:p14="http://schemas.microsoft.com/office/powerpoint/2010/main" val="361284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4EB2BB-2F2D-4100-AD39-A3B4A61D1300}"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D450D-A83B-4C54-85C5-1EAE826864F9}" type="slidenum">
              <a:rPr lang="en-US" smtClean="0"/>
              <a:t>‹#›</a:t>
            </a:fld>
            <a:endParaRPr lang="en-US"/>
          </a:p>
        </p:txBody>
      </p:sp>
    </p:spTree>
    <p:extLst>
      <p:ext uri="{BB962C8B-B14F-4D97-AF65-F5344CB8AC3E}">
        <p14:creationId xmlns:p14="http://schemas.microsoft.com/office/powerpoint/2010/main" val="2549518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44EB2BB-2F2D-4100-AD39-A3B4A61D1300}" type="datetimeFigureOut">
              <a:rPr lang="en-US" smtClean="0"/>
              <a:t>7/22/2021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19D450D-A83B-4C54-85C5-1EAE826864F9}" type="slidenum">
              <a:rPr lang="en-US" smtClean="0"/>
              <a:t>‹#›</a:t>
            </a:fld>
            <a:endParaRPr lang="en-US"/>
          </a:p>
        </p:txBody>
      </p:sp>
    </p:spTree>
    <p:extLst>
      <p:ext uri="{BB962C8B-B14F-4D97-AF65-F5344CB8AC3E}">
        <p14:creationId xmlns:p14="http://schemas.microsoft.com/office/powerpoint/2010/main" val="1981491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4EB2BB-2F2D-4100-AD39-A3B4A61D1300}"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D450D-A83B-4C54-85C5-1EAE826864F9}" type="slidenum">
              <a:rPr lang="en-US" smtClean="0"/>
              <a:t>‹#›</a:t>
            </a:fld>
            <a:endParaRPr lang="en-US"/>
          </a:p>
        </p:txBody>
      </p:sp>
    </p:spTree>
    <p:extLst>
      <p:ext uri="{BB962C8B-B14F-4D97-AF65-F5344CB8AC3E}">
        <p14:creationId xmlns:p14="http://schemas.microsoft.com/office/powerpoint/2010/main" val="188056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4EB2BB-2F2D-4100-AD39-A3B4A61D1300}" type="datetimeFigureOut">
              <a:rPr lang="en-US" smtClean="0"/>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9D450D-A83B-4C54-85C5-1EAE826864F9}" type="slidenum">
              <a:rPr lang="en-US" smtClean="0"/>
              <a:t>‹#›</a:t>
            </a:fld>
            <a:endParaRPr lang="en-US"/>
          </a:p>
        </p:txBody>
      </p:sp>
    </p:spTree>
    <p:extLst>
      <p:ext uri="{BB962C8B-B14F-4D97-AF65-F5344CB8AC3E}">
        <p14:creationId xmlns:p14="http://schemas.microsoft.com/office/powerpoint/2010/main" val="4168733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4EB2BB-2F2D-4100-AD39-A3B4A61D1300}" type="datetimeFigureOut">
              <a:rPr lang="en-US" smtClean="0"/>
              <a:t>7/22/2021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9D450D-A83B-4C54-85C5-1EAE826864F9}" type="slidenum">
              <a:rPr lang="en-US" smtClean="0"/>
              <a:t>‹#›</a:t>
            </a:fld>
            <a:endParaRPr lang="en-US"/>
          </a:p>
        </p:txBody>
      </p:sp>
    </p:spTree>
    <p:extLst>
      <p:ext uri="{BB962C8B-B14F-4D97-AF65-F5344CB8AC3E}">
        <p14:creationId xmlns:p14="http://schemas.microsoft.com/office/powerpoint/2010/main" val="383606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EB2BB-2F2D-4100-AD39-A3B4A61D1300}" type="datetimeFigureOut">
              <a:rPr lang="en-US" smtClean="0"/>
              <a:t>7/22/2021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9D450D-A83B-4C54-85C5-1EAE826864F9}" type="slidenum">
              <a:rPr lang="en-US" smtClean="0"/>
              <a:t>‹#›</a:t>
            </a:fld>
            <a:endParaRPr lang="en-US"/>
          </a:p>
        </p:txBody>
      </p:sp>
    </p:spTree>
    <p:extLst>
      <p:ext uri="{BB962C8B-B14F-4D97-AF65-F5344CB8AC3E}">
        <p14:creationId xmlns:p14="http://schemas.microsoft.com/office/powerpoint/2010/main" val="2771756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4EB2BB-2F2D-4100-AD39-A3B4A61D1300}" type="datetimeFigureOut">
              <a:rPr lang="en-US" smtClean="0"/>
              <a:t>7/22/2021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19D450D-A83B-4C54-85C5-1EAE826864F9}" type="slidenum">
              <a:rPr lang="en-US" smtClean="0"/>
              <a:t>‹#›</a:t>
            </a:fld>
            <a:endParaRPr lang="en-US"/>
          </a:p>
        </p:txBody>
      </p:sp>
    </p:spTree>
    <p:extLst>
      <p:ext uri="{BB962C8B-B14F-4D97-AF65-F5344CB8AC3E}">
        <p14:creationId xmlns:p14="http://schemas.microsoft.com/office/powerpoint/2010/main" val="308696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4EB2BB-2F2D-4100-AD39-A3B4A61D1300}" type="datetimeFigureOut">
              <a:rPr lang="en-US" smtClean="0"/>
              <a:t>7/22/2021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19D450D-A83B-4C54-85C5-1EAE826864F9}" type="slidenum">
              <a:rPr lang="en-US" smtClean="0"/>
              <a:t>‹#›</a:t>
            </a:fld>
            <a:endParaRPr lang="en-US"/>
          </a:p>
        </p:txBody>
      </p:sp>
    </p:spTree>
    <p:extLst>
      <p:ext uri="{BB962C8B-B14F-4D97-AF65-F5344CB8AC3E}">
        <p14:creationId xmlns:p14="http://schemas.microsoft.com/office/powerpoint/2010/main" val="3236389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F44EB2BB-2F2D-4100-AD39-A3B4A61D1300}" type="datetimeFigureOut">
              <a:rPr lang="en-US" smtClean="0"/>
              <a:t>7/22/2021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19D450D-A83B-4C54-85C5-1EAE826864F9}" type="slidenum">
              <a:rPr lang="en-US" smtClean="0"/>
              <a:t>‹#›</a:t>
            </a:fld>
            <a:endParaRPr lang="en-US"/>
          </a:p>
        </p:txBody>
      </p:sp>
    </p:spTree>
    <p:extLst>
      <p:ext uri="{BB962C8B-B14F-4D97-AF65-F5344CB8AC3E}">
        <p14:creationId xmlns:p14="http://schemas.microsoft.com/office/powerpoint/2010/main" val="40818089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4022-C971-44EF-9F67-8EFC1139C102}"/>
              </a:ext>
            </a:extLst>
          </p:cNvPr>
          <p:cNvSpPr>
            <a:spLocks noGrp="1"/>
          </p:cNvSpPr>
          <p:nvPr>
            <p:ph type="ctrTitle"/>
          </p:nvPr>
        </p:nvSpPr>
        <p:spPr/>
        <p:txBody>
          <a:bodyPr/>
          <a:lstStyle/>
          <a:p>
            <a:pPr algn="ctr"/>
            <a:r>
              <a:rPr lang="en-IN" dirty="0"/>
              <a:t>Introduction to </a:t>
            </a:r>
            <a:br>
              <a:rPr lang="en-IN" dirty="0"/>
            </a:br>
            <a:r>
              <a:rPr lang="en-IN" dirty="0"/>
              <a:t>UNIX</a:t>
            </a:r>
            <a:endParaRPr lang="en-US" dirty="0"/>
          </a:p>
        </p:txBody>
      </p:sp>
    </p:spTree>
    <p:extLst>
      <p:ext uri="{BB962C8B-B14F-4D97-AF65-F5344CB8AC3E}">
        <p14:creationId xmlns:p14="http://schemas.microsoft.com/office/powerpoint/2010/main" val="565804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B4F41-E857-4E42-AB90-45E6721094CD}"/>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448E6E3-8A6B-487D-88BA-40D034288143}"/>
              </a:ext>
            </a:extLst>
          </p:cNvPr>
          <p:cNvSpPr/>
          <p:nvPr/>
        </p:nvSpPr>
        <p:spPr>
          <a:xfrm>
            <a:off x="-1" y="1"/>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C22C955-2409-4518-AAFC-1C2648B912E8}"/>
              </a:ext>
            </a:extLst>
          </p:cNvPr>
          <p:cNvSpPr/>
          <p:nvPr/>
        </p:nvSpPr>
        <p:spPr>
          <a:xfrm>
            <a:off x="10707149" y="0"/>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5E112A-75AC-4938-B2C8-B195981A661E}"/>
              </a:ext>
            </a:extLst>
          </p:cNvPr>
          <p:cNvSpPr/>
          <p:nvPr/>
        </p:nvSpPr>
        <p:spPr>
          <a:xfrm>
            <a:off x="1484850" y="6505902"/>
            <a:ext cx="9222299" cy="37311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45D24B-A364-44D9-8189-0D0DB8B67366}"/>
              </a:ext>
            </a:extLst>
          </p:cNvPr>
          <p:cNvSpPr txBox="1"/>
          <p:nvPr/>
        </p:nvSpPr>
        <p:spPr>
          <a:xfrm>
            <a:off x="7709483" y="138677"/>
            <a:ext cx="2432808" cy="3293209"/>
          </a:xfrm>
          <a:prstGeom prst="rect">
            <a:avLst/>
          </a:prstGeom>
          <a:noFill/>
        </p:spPr>
        <p:txBody>
          <a:bodyPr wrap="square">
            <a:spAutoFit/>
          </a:bodyPr>
          <a:lstStyle/>
          <a:p>
            <a:r>
              <a:rPr lang="en-US" sz="1600" dirty="0"/>
              <a:t>With the growing popularity of microprocessors, other companies ported the UNIX system to new machines, but its simplicity and clarity tempted many developers to enhance it in their own way, resulting in several variants of the basic system.</a:t>
            </a:r>
          </a:p>
        </p:txBody>
      </p:sp>
      <p:sp>
        <p:nvSpPr>
          <p:cNvPr id="9" name="TextBox 8">
            <a:extLst>
              <a:ext uri="{FF2B5EF4-FFF2-40B4-BE49-F238E27FC236}">
                <a16:creationId xmlns:a16="http://schemas.microsoft.com/office/drawing/2014/main" id="{864BD6A2-0F61-4866-8A0F-B72947BBA9FA}"/>
              </a:ext>
            </a:extLst>
          </p:cNvPr>
          <p:cNvSpPr txBox="1"/>
          <p:nvPr/>
        </p:nvSpPr>
        <p:spPr>
          <a:xfrm>
            <a:off x="1699469" y="784262"/>
            <a:ext cx="1832296" cy="2554545"/>
          </a:xfrm>
          <a:prstGeom prst="rect">
            <a:avLst/>
          </a:prstGeom>
          <a:noFill/>
        </p:spPr>
        <p:txBody>
          <a:bodyPr wrap="square">
            <a:spAutoFit/>
          </a:bodyPr>
          <a:lstStyle/>
          <a:p>
            <a:r>
              <a:rPr lang="en-US" sz="1600" dirty="0"/>
              <a:t>Unix was available to universities for educational purposes and licenses were                       given to commercial institutions as well.</a:t>
            </a:r>
          </a:p>
        </p:txBody>
      </p:sp>
    </p:spTree>
    <p:extLst>
      <p:ext uri="{BB962C8B-B14F-4D97-AF65-F5344CB8AC3E}">
        <p14:creationId xmlns:p14="http://schemas.microsoft.com/office/powerpoint/2010/main" val="3651104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36D3C9-5D31-40D2-A4E5-8ACEDE80CE1D}"/>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55CE84D-E8D7-4B18-B5E3-7CA36EC25610}"/>
              </a:ext>
            </a:extLst>
          </p:cNvPr>
          <p:cNvSpPr/>
          <p:nvPr/>
        </p:nvSpPr>
        <p:spPr>
          <a:xfrm>
            <a:off x="-1" y="1"/>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150F006-7705-4A2A-AF6E-6BD1EAB0F2A1}"/>
              </a:ext>
            </a:extLst>
          </p:cNvPr>
          <p:cNvSpPr/>
          <p:nvPr/>
        </p:nvSpPr>
        <p:spPr>
          <a:xfrm>
            <a:off x="10707149" y="0"/>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F497C0-8BCC-4C6A-870C-E5500CBB16E8}"/>
              </a:ext>
            </a:extLst>
          </p:cNvPr>
          <p:cNvSpPr txBox="1"/>
          <p:nvPr/>
        </p:nvSpPr>
        <p:spPr>
          <a:xfrm>
            <a:off x="4959991" y="759095"/>
            <a:ext cx="6178492" cy="338554"/>
          </a:xfrm>
          <a:prstGeom prst="rect">
            <a:avLst/>
          </a:prstGeom>
          <a:noFill/>
        </p:spPr>
        <p:txBody>
          <a:bodyPr wrap="square">
            <a:spAutoFit/>
          </a:bodyPr>
          <a:lstStyle/>
          <a:p>
            <a:r>
              <a:rPr lang="en-US" sz="1600" dirty="0"/>
              <a:t>- GNU is a Unix-like operating system.</a:t>
            </a:r>
          </a:p>
        </p:txBody>
      </p:sp>
    </p:spTree>
    <p:extLst>
      <p:ext uri="{BB962C8B-B14F-4D97-AF65-F5344CB8AC3E}">
        <p14:creationId xmlns:p14="http://schemas.microsoft.com/office/powerpoint/2010/main" val="1582312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A0165F-7704-4FAE-A2DB-90CB65ED18BA}"/>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D82BE801-A4BC-41B8-951E-2B3AFE1D8091}"/>
              </a:ext>
            </a:extLst>
          </p:cNvPr>
          <p:cNvSpPr/>
          <p:nvPr/>
        </p:nvSpPr>
        <p:spPr>
          <a:xfrm>
            <a:off x="-1" y="1"/>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C51BF2-D4F8-4993-9AA8-604AA38DC9E6}"/>
              </a:ext>
            </a:extLst>
          </p:cNvPr>
          <p:cNvSpPr/>
          <p:nvPr/>
        </p:nvSpPr>
        <p:spPr>
          <a:xfrm>
            <a:off x="10707149" y="0"/>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39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A044F1-7C1F-4592-9BEE-DC9975D8DE4B}"/>
              </a:ext>
            </a:extLst>
          </p:cNvPr>
          <p:cNvPicPr>
            <a:picLocks noChangeAspect="1"/>
          </p:cNvPicPr>
          <p:nvPr/>
        </p:nvPicPr>
        <p:blipFill>
          <a:blip r:embed="rId2"/>
          <a:stretch>
            <a:fillRect/>
          </a:stretch>
        </p:blipFill>
        <p:spPr>
          <a:xfrm>
            <a:off x="3283613" y="1896173"/>
            <a:ext cx="4651651" cy="4273666"/>
          </a:xfrm>
          <a:prstGeom prst="rect">
            <a:avLst/>
          </a:prstGeom>
        </p:spPr>
      </p:pic>
      <p:sp>
        <p:nvSpPr>
          <p:cNvPr id="3" name="Title 2">
            <a:extLst>
              <a:ext uri="{FF2B5EF4-FFF2-40B4-BE49-F238E27FC236}">
                <a16:creationId xmlns:a16="http://schemas.microsoft.com/office/drawing/2014/main" id="{4257BB55-382B-41CE-A97C-C0A8AFD4CF0A}"/>
              </a:ext>
            </a:extLst>
          </p:cNvPr>
          <p:cNvSpPr>
            <a:spLocks noGrp="1"/>
          </p:cNvSpPr>
          <p:nvPr>
            <p:ph type="title"/>
          </p:nvPr>
        </p:nvSpPr>
        <p:spPr/>
        <p:txBody>
          <a:bodyPr/>
          <a:lstStyle/>
          <a:p>
            <a:r>
              <a:rPr lang="en-US" dirty="0"/>
              <a:t>UNIX System Structure</a:t>
            </a:r>
          </a:p>
        </p:txBody>
      </p:sp>
    </p:spTree>
    <p:extLst>
      <p:ext uri="{BB962C8B-B14F-4D97-AF65-F5344CB8AC3E}">
        <p14:creationId xmlns:p14="http://schemas.microsoft.com/office/powerpoint/2010/main" val="335831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F3D16E-612E-413D-AA05-C2F9AE50ECD1}"/>
              </a:ext>
            </a:extLst>
          </p:cNvPr>
          <p:cNvSpPr>
            <a:spLocks noGrp="1"/>
          </p:cNvSpPr>
          <p:nvPr>
            <p:ph type="title"/>
          </p:nvPr>
        </p:nvSpPr>
        <p:spPr/>
        <p:txBody>
          <a:bodyPr/>
          <a:lstStyle/>
          <a:p>
            <a:r>
              <a:rPr lang="en-US" dirty="0"/>
              <a:t>UNIX System Structure</a:t>
            </a:r>
          </a:p>
        </p:txBody>
      </p:sp>
      <p:sp>
        <p:nvSpPr>
          <p:cNvPr id="4" name="Content Placeholder 3">
            <a:extLst>
              <a:ext uri="{FF2B5EF4-FFF2-40B4-BE49-F238E27FC236}">
                <a16:creationId xmlns:a16="http://schemas.microsoft.com/office/drawing/2014/main" id="{579A9D29-FDE0-43D2-B8F6-1453661D0D43}"/>
              </a:ext>
            </a:extLst>
          </p:cNvPr>
          <p:cNvSpPr>
            <a:spLocks noGrp="1"/>
          </p:cNvSpPr>
          <p:nvPr>
            <p:ph idx="1"/>
          </p:nvPr>
        </p:nvSpPr>
        <p:spPr/>
        <p:txBody>
          <a:bodyPr>
            <a:normAutofit fontScale="92500"/>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800" dirty="0">
                <a:latin typeface="Franklin Gothic Book" panose="020B0502020104020203"/>
              </a:rPr>
              <a:t>The hardware at the center of the diagram provides the operating system with basic services.</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800" dirty="0">
                <a:latin typeface="Franklin Gothic Book" panose="020B0502020104020203"/>
              </a:rPr>
              <a:t>The operating system interacts directly with the hardware, providing common services to programs and isolating them from hardware characteristics and it is called kernel, isolating it from user programs.</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800" dirty="0">
                <a:latin typeface="Franklin Gothic Book" panose="020B0502020104020203"/>
              </a:rPr>
              <a:t>Programs are independent of the underlying hardware, it is easy to move them between UNIX systems running on different hardware, if the programs do not make assumptions about the underlying hardware.</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800" dirty="0">
                <a:latin typeface="Franklin Gothic Book" panose="020B0502020104020203"/>
              </a:rPr>
              <a:t>Programs such as the shell and editors (ed and vi) shown in the outer layers interact with the kernel by invoking a well defined set of system calls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800" dirty="0">
                <a:latin typeface="Franklin Gothic Book" panose="020B0502020104020203"/>
              </a:rPr>
              <a:t>The system calls instruct the kernel to do various operations for the calling program and exchange data between the kernel and the program.</a:t>
            </a:r>
          </a:p>
          <a:p>
            <a:pPr marL="0" indent="0">
              <a:buNone/>
            </a:pPr>
            <a:endParaRPr lang="en-US" dirty="0"/>
          </a:p>
        </p:txBody>
      </p:sp>
    </p:spTree>
    <p:extLst>
      <p:ext uri="{BB962C8B-B14F-4D97-AF65-F5344CB8AC3E}">
        <p14:creationId xmlns:p14="http://schemas.microsoft.com/office/powerpoint/2010/main" val="326977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7F28-877F-42E3-AA6C-FDFEB850E917}"/>
              </a:ext>
            </a:extLst>
          </p:cNvPr>
          <p:cNvSpPr>
            <a:spLocks noGrp="1"/>
          </p:cNvSpPr>
          <p:nvPr>
            <p:ph type="title"/>
          </p:nvPr>
        </p:nvSpPr>
        <p:spPr/>
        <p:txBody>
          <a:bodyPr/>
          <a:lstStyle/>
          <a:p>
            <a:r>
              <a:rPr lang="en-US" dirty="0"/>
              <a:t>UNIX System Structure</a:t>
            </a:r>
          </a:p>
        </p:txBody>
      </p:sp>
      <p:sp>
        <p:nvSpPr>
          <p:cNvPr id="3" name="Content Placeholder 2">
            <a:extLst>
              <a:ext uri="{FF2B5EF4-FFF2-40B4-BE49-F238E27FC236}">
                <a16:creationId xmlns:a16="http://schemas.microsoft.com/office/drawing/2014/main" id="{54A87FDB-3439-4409-BF1A-2EFF693693BB}"/>
              </a:ext>
            </a:extLst>
          </p:cNvPr>
          <p:cNvSpPr>
            <a:spLocks noGrp="1"/>
          </p:cNvSpPr>
          <p:nvPr>
            <p:ph idx="1"/>
          </p:nvPr>
        </p:nvSpPr>
        <p:spPr/>
        <p:txBody>
          <a:bodyPr>
            <a:normAutofit/>
          </a:bodyPr>
          <a:lstStyle/>
          <a:p>
            <a:pPr marL="306000" indent="-306000" defTabSz="457200">
              <a:lnSpc>
                <a:spcPct val="140000"/>
              </a:lnSpc>
              <a:spcBef>
                <a:spcPct val="20000"/>
              </a:spcBef>
              <a:spcAft>
                <a:spcPts val="600"/>
              </a:spcAft>
              <a:buClr>
                <a:srgbClr val="1CADE4"/>
              </a:buClr>
              <a:buSzPct val="92000"/>
              <a:buFont typeface="Wingdings 2" panose="05020102010507070707" pitchFamily="18" charset="2"/>
              <a:buChar char=""/>
              <a:defRPr/>
            </a:pPr>
            <a:r>
              <a:rPr lang="en-US" sz="1800" dirty="0">
                <a:latin typeface="Franklin Gothic Book" panose="020B0502020104020203"/>
              </a:rPr>
              <a:t>Commands and private user programs may also exist in this layer as indicated by the program whose name is a. out, the standard name for executable files produced by the C compiler. </a:t>
            </a:r>
          </a:p>
          <a:p>
            <a:pPr marL="306000" indent="-306000" defTabSz="457200">
              <a:lnSpc>
                <a:spcPct val="140000"/>
              </a:lnSpc>
              <a:spcBef>
                <a:spcPct val="20000"/>
              </a:spcBef>
              <a:spcAft>
                <a:spcPts val="600"/>
              </a:spcAft>
              <a:buClr>
                <a:srgbClr val="1CADE4"/>
              </a:buClr>
              <a:buSzPct val="92000"/>
              <a:buFont typeface="Wingdings 2" panose="05020102010507070707" pitchFamily="18" charset="2"/>
              <a:buChar char=""/>
              <a:defRPr/>
            </a:pPr>
            <a:r>
              <a:rPr lang="en-US" sz="1800" dirty="0">
                <a:latin typeface="Franklin Gothic Book" panose="020B0502020104020203"/>
              </a:rPr>
              <a:t>Other application programs can be build on top of lower-level programs, hence the existence of the outermost layer.</a:t>
            </a:r>
          </a:p>
          <a:p>
            <a:pPr marL="306000" indent="-306000" defTabSz="457200">
              <a:lnSpc>
                <a:spcPct val="140000"/>
              </a:lnSpc>
              <a:spcBef>
                <a:spcPct val="20000"/>
              </a:spcBef>
              <a:spcAft>
                <a:spcPts val="600"/>
              </a:spcAft>
              <a:buClr>
                <a:srgbClr val="1CADE4"/>
              </a:buClr>
              <a:buSzPct val="92000"/>
              <a:buFont typeface="Wingdings 2" panose="05020102010507070707" pitchFamily="18" charset="2"/>
              <a:buChar char=""/>
              <a:defRPr/>
            </a:pPr>
            <a:r>
              <a:rPr lang="en-US" sz="1800" dirty="0">
                <a:latin typeface="Franklin Gothic Book" panose="020B0502020104020203"/>
              </a:rPr>
              <a:t>For example, the standard C compiler, cc, is in the outermost layer of the figure: it invokes a C preprocessor, two-pass compiler, assembler, and loader link-editor, all separate lower-level programs.</a:t>
            </a:r>
          </a:p>
          <a:p>
            <a:pPr marL="306000" indent="-306000" defTabSz="457200">
              <a:lnSpc>
                <a:spcPct val="140000"/>
              </a:lnSpc>
              <a:spcBef>
                <a:spcPct val="20000"/>
              </a:spcBef>
              <a:spcAft>
                <a:spcPts val="600"/>
              </a:spcAft>
              <a:buClr>
                <a:srgbClr val="1CADE4"/>
              </a:buClr>
              <a:buSzPct val="92000"/>
              <a:buFont typeface="Wingdings 2" panose="05020102010507070707" pitchFamily="18" charset="2"/>
              <a:buChar char=""/>
              <a:defRPr/>
            </a:pPr>
            <a:r>
              <a:rPr lang="en-US" sz="1800" dirty="0">
                <a:latin typeface="Franklin Gothic Book" panose="020B0502020104020203"/>
              </a:rPr>
              <a:t>Many application subsystems and programs provide a high-level view of the system such as the shell, editors, SCCS (Source Code Control System), and document preparation packages.</a:t>
            </a:r>
          </a:p>
          <a:p>
            <a:endParaRPr lang="en-US" dirty="0"/>
          </a:p>
        </p:txBody>
      </p:sp>
    </p:spTree>
    <p:extLst>
      <p:ext uri="{BB962C8B-B14F-4D97-AF65-F5344CB8AC3E}">
        <p14:creationId xmlns:p14="http://schemas.microsoft.com/office/powerpoint/2010/main" val="3416375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FF48-AAEA-46ED-848E-805B7A6B1728}"/>
              </a:ext>
            </a:extLst>
          </p:cNvPr>
          <p:cNvSpPr>
            <a:spLocks noGrp="1"/>
          </p:cNvSpPr>
          <p:nvPr>
            <p:ph type="title"/>
          </p:nvPr>
        </p:nvSpPr>
        <p:spPr/>
        <p:txBody>
          <a:bodyPr/>
          <a:lstStyle/>
          <a:p>
            <a:r>
              <a:rPr lang="en-US" dirty="0"/>
              <a:t>Why UNIX became so popular?</a:t>
            </a:r>
          </a:p>
        </p:txBody>
      </p:sp>
      <p:sp>
        <p:nvSpPr>
          <p:cNvPr id="3" name="Content Placeholder 2">
            <a:extLst>
              <a:ext uri="{FF2B5EF4-FFF2-40B4-BE49-F238E27FC236}">
                <a16:creationId xmlns:a16="http://schemas.microsoft.com/office/drawing/2014/main" id="{A37A8DBB-C8E1-43C4-B9B6-732CDD70363D}"/>
              </a:ext>
            </a:extLst>
          </p:cNvPr>
          <p:cNvSpPr>
            <a:spLocks noGrp="1"/>
          </p:cNvSpPr>
          <p:nvPr>
            <p:ph idx="1"/>
          </p:nvPr>
        </p:nvSpPr>
        <p:spPr>
          <a:xfrm>
            <a:off x="1097280" y="1845733"/>
            <a:ext cx="10058400" cy="4513121"/>
          </a:xfrm>
        </p:spPr>
        <p:txBody>
          <a:bodyPr>
            <a:normAutofit fontScale="70000" lnSpcReduction="20000"/>
          </a:bodyPr>
          <a:lstStyle/>
          <a:p>
            <a:pPr marL="306000" indent="-306000" defTabSz="457200">
              <a:lnSpc>
                <a:spcPct val="160000"/>
              </a:lnSpc>
              <a:spcBef>
                <a:spcPct val="20000"/>
              </a:spcBef>
              <a:spcAft>
                <a:spcPts val="600"/>
              </a:spcAft>
              <a:buClr>
                <a:srgbClr val="1CADE4"/>
              </a:buClr>
              <a:buSzPct val="92000"/>
              <a:buFont typeface="Wingdings 2" panose="05020102010507070707" pitchFamily="18" charset="2"/>
              <a:buChar char=""/>
              <a:defRPr/>
            </a:pPr>
            <a:r>
              <a:rPr lang="en-US" sz="2300" dirty="0">
                <a:latin typeface="Franklin Gothic Book" panose="020B0502020104020203"/>
              </a:rPr>
              <a:t>The system is written in a high-level language, making it easy to read, understand, change, and move to other machines.</a:t>
            </a:r>
          </a:p>
          <a:p>
            <a:pPr marL="306000" indent="-306000" defTabSz="457200">
              <a:lnSpc>
                <a:spcPct val="160000"/>
              </a:lnSpc>
              <a:spcBef>
                <a:spcPct val="20000"/>
              </a:spcBef>
              <a:spcAft>
                <a:spcPts val="600"/>
              </a:spcAft>
              <a:buClr>
                <a:srgbClr val="1CADE4"/>
              </a:buClr>
              <a:buSzPct val="92000"/>
              <a:buFont typeface="Wingdings 2" panose="05020102010507070707" pitchFamily="18" charset="2"/>
              <a:buChar char=""/>
              <a:defRPr/>
            </a:pPr>
            <a:r>
              <a:rPr lang="en-US" sz="2300" dirty="0">
                <a:latin typeface="Franklin Gothic Book" panose="020B0502020104020203"/>
              </a:rPr>
              <a:t>It has a simple user interface that has the power to provide the services that users want.</a:t>
            </a:r>
          </a:p>
          <a:p>
            <a:pPr marL="306000" indent="-306000" defTabSz="457200">
              <a:lnSpc>
                <a:spcPct val="160000"/>
              </a:lnSpc>
              <a:spcBef>
                <a:spcPct val="20000"/>
              </a:spcBef>
              <a:spcAft>
                <a:spcPts val="600"/>
              </a:spcAft>
              <a:buClr>
                <a:srgbClr val="1CADE4"/>
              </a:buClr>
              <a:buSzPct val="92000"/>
              <a:buFont typeface="Wingdings 2" panose="05020102010507070707" pitchFamily="18" charset="2"/>
              <a:buChar char=""/>
              <a:defRPr/>
            </a:pPr>
            <a:r>
              <a:rPr lang="en-US" sz="2300" dirty="0">
                <a:latin typeface="Franklin Gothic Book" panose="020B0502020104020203"/>
              </a:rPr>
              <a:t>It provides primitives that permit complex programs to be built from simpler programs.</a:t>
            </a:r>
          </a:p>
          <a:p>
            <a:pPr marL="306000" indent="-306000" defTabSz="457200">
              <a:lnSpc>
                <a:spcPct val="160000"/>
              </a:lnSpc>
              <a:spcBef>
                <a:spcPct val="20000"/>
              </a:spcBef>
              <a:spcAft>
                <a:spcPts val="600"/>
              </a:spcAft>
              <a:buClr>
                <a:srgbClr val="1CADE4"/>
              </a:buClr>
              <a:buSzPct val="92000"/>
              <a:buFont typeface="Wingdings 2" panose="05020102010507070707" pitchFamily="18" charset="2"/>
              <a:buChar char=""/>
              <a:defRPr/>
            </a:pPr>
            <a:r>
              <a:rPr lang="en-US" sz="2300" dirty="0">
                <a:latin typeface="Franklin Gothic Book" panose="020B0502020104020203"/>
              </a:rPr>
              <a:t>It uses a hierarchical file system that allows easy maintenance and efficient implementation.</a:t>
            </a:r>
          </a:p>
          <a:p>
            <a:pPr marL="306000" indent="-306000" defTabSz="457200">
              <a:lnSpc>
                <a:spcPct val="160000"/>
              </a:lnSpc>
              <a:spcBef>
                <a:spcPct val="20000"/>
              </a:spcBef>
              <a:spcAft>
                <a:spcPts val="600"/>
              </a:spcAft>
              <a:buClr>
                <a:srgbClr val="1CADE4"/>
              </a:buClr>
              <a:buSzPct val="92000"/>
              <a:buFont typeface="Wingdings 2" panose="05020102010507070707" pitchFamily="18" charset="2"/>
              <a:buChar char=""/>
              <a:defRPr/>
            </a:pPr>
            <a:r>
              <a:rPr lang="en-US" sz="2300" dirty="0">
                <a:latin typeface="Franklin Gothic Book" panose="020B0502020104020203"/>
              </a:rPr>
              <a:t>It uses a consistent format for files, the byte stream, making application programs easier to write.</a:t>
            </a:r>
          </a:p>
          <a:p>
            <a:pPr marL="306000" indent="-306000" defTabSz="457200">
              <a:lnSpc>
                <a:spcPct val="160000"/>
              </a:lnSpc>
              <a:spcBef>
                <a:spcPct val="20000"/>
              </a:spcBef>
              <a:spcAft>
                <a:spcPts val="600"/>
              </a:spcAft>
              <a:buClr>
                <a:srgbClr val="1CADE4"/>
              </a:buClr>
              <a:buSzPct val="92000"/>
              <a:buFont typeface="Wingdings 2" panose="05020102010507070707" pitchFamily="18" charset="2"/>
              <a:buChar char=""/>
              <a:defRPr/>
            </a:pPr>
            <a:r>
              <a:rPr lang="en-US" sz="2300" dirty="0">
                <a:latin typeface="Franklin Gothic Book" panose="020B0502020104020203"/>
              </a:rPr>
              <a:t>It provides a simple, consistent interface to peripheral devices.</a:t>
            </a:r>
          </a:p>
          <a:p>
            <a:pPr marL="306000" indent="-306000" defTabSz="457200">
              <a:lnSpc>
                <a:spcPct val="160000"/>
              </a:lnSpc>
              <a:spcBef>
                <a:spcPct val="20000"/>
              </a:spcBef>
              <a:spcAft>
                <a:spcPts val="600"/>
              </a:spcAft>
              <a:buClr>
                <a:srgbClr val="1CADE4"/>
              </a:buClr>
              <a:buSzPct val="92000"/>
              <a:buFont typeface="Wingdings 2" panose="05020102010507070707" pitchFamily="18" charset="2"/>
              <a:buChar char=""/>
              <a:defRPr/>
            </a:pPr>
            <a:r>
              <a:rPr lang="en-US" sz="2300" dirty="0">
                <a:latin typeface="Franklin Gothic Book" panose="020B0502020104020203"/>
              </a:rPr>
              <a:t>It is a multi-user, multi-process system; each user can execute several processes simultaneously.</a:t>
            </a:r>
          </a:p>
          <a:p>
            <a:pPr marL="306000" indent="-306000" defTabSz="457200">
              <a:lnSpc>
                <a:spcPct val="160000"/>
              </a:lnSpc>
              <a:spcBef>
                <a:spcPct val="20000"/>
              </a:spcBef>
              <a:spcAft>
                <a:spcPts val="600"/>
              </a:spcAft>
              <a:buClr>
                <a:srgbClr val="1CADE4"/>
              </a:buClr>
              <a:buSzPct val="92000"/>
              <a:buFont typeface="Wingdings 2" panose="05020102010507070707" pitchFamily="18" charset="2"/>
              <a:buChar char=""/>
              <a:defRPr/>
            </a:pPr>
            <a:r>
              <a:rPr lang="en-US" sz="2300" dirty="0">
                <a:latin typeface="Franklin Gothic Book" panose="020B0502020104020203"/>
              </a:rPr>
              <a:t>It hides the machine architecture from the user, making it easier to write programs that run on different hardware implementations.</a:t>
            </a:r>
          </a:p>
        </p:txBody>
      </p:sp>
    </p:spTree>
    <p:extLst>
      <p:ext uri="{BB962C8B-B14F-4D97-AF65-F5344CB8AC3E}">
        <p14:creationId xmlns:p14="http://schemas.microsoft.com/office/powerpoint/2010/main" val="1518344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AF38-D2D0-4AD9-A301-9B9576109BB7}"/>
              </a:ext>
            </a:extLst>
          </p:cNvPr>
          <p:cNvSpPr>
            <a:spLocks noGrp="1"/>
          </p:cNvSpPr>
          <p:nvPr>
            <p:ph type="title"/>
          </p:nvPr>
        </p:nvSpPr>
        <p:spPr/>
        <p:txBody>
          <a:bodyPr/>
          <a:lstStyle/>
          <a:p>
            <a:r>
              <a:rPr lang="en-IN" dirty="0">
                <a:solidFill>
                  <a:schemeClr val="tx1"/>
                </a:solidFill>
              </a:rPr>
              <a:t>Building block primitives</a:t>
            </a:r>
            <a:endParaRPr lang="en-US" dirty="0">
              <a:solidFill>
                <a:schemeClr val="tx1"/>
              </a:solidFill>
            </a:endParaRPr>
          </a:p>
        </p:txBody>
      </p:sp>
      <p:sp>
        <p:nvSpPr>
          <p:cNvPr id="3" name="Content Placeholder 2">
            <a:extLst>
              <a:ext uri="{FF2B5EF4-FFF2-40B4-BE49-F238E27FC236}">
                <a16:creationId xmlns:a16="http://schemas.microsoft.com/office/drawing/2014/main" id="{DCC9CC33-B876-491E-AEEB-00BAC4DAA0C9}"/>
              </a:ext>
            </a:extLst>
          </p:cNvPr>
          <p:cNvSpPr>
            <a:spLocks noGrp="1"/>
          </p:cNvSpPr>
          <p:nvPr>
            <p:ph idx="1"/>
          </p:nvPr>
        </p:nvSpPr>
        <p:spPr/>
        <p:txBody>
          <a:bodyPr>
            <a:normAutofit lnSpcReduction="10000"/>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UNIX system is to provide operating system primitives that enable users to write small, modular programs that can be used as building blocks to build more complex programs.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One such primitive visible to shell users is the capability to </a:t>
            </a:r>
            <a:r>
              <a:rPr lang="en-US" sz="1700" b="1" dirty="0">
                <a:latin typeface="Franklin Gothic Book" panose="020B0502020104020203"/>
              </a:rPr>
              <a:t>redirect I/O</a:t>
            </a:r>
            <a:r>
              <a:rPr lang="en-US" sz="1700" dirty="0">
                <a:latin typeface="Franklin Gothic Book" panose="020B0502020104020203"/>
              </a:rPr>
              <a:t>.</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Processes conventionally have access to three files: they read from their </a:t>
            </a:r>
            <a:r>
              <a:rPr lang="en-US" sz="1700" b="1" dirty="0">
                <a:latin typeface="Franklin Gothic Book" panose="020B0502020104020203"/>
              </a:rPr>
              <a:t>standard input file</a:t>
            </a:r>
            <a:r>
              <a:rPr lang="en-US" sz="1700" dirty="0">
                <a:latin typeface="Franklin Gothic Book" panose="020B0502020104020203"/>
              </a:rPr>
              <a:t>, write to their </a:t>
            </a:r>
            <a:r>
              <a:rPr lang="en-US" sz="1700" b="1" dirty="0">
                <a:latin typeface="Franklin Gothic Book" panose="020B0502020104020203"/>
              </a:rPr>
              <a:t>standard output file</a:t>
            </a:r>
            <a:r>
              <a:rPr lang="en-US" sz="1700" dirty="0">
                <a:latin typeface="Franklin Gothic Book" panose="020B0502020104020203"/>
              </a:rPr>
              <a:t>, and write error messages to their </a:t>
            </a:r>
            <a:r>
              <a:rPr lang="en-US" sz="1700" b="1" dirty="0">
                <a:latin typeface="Franklin Gothic Book" panose="020B0502020104020203"/>
              </a:rPr>
              <a:t>standard error file</a:t>
            </a:r>
            <a:r>
              <a:rPr lang="en-US" sz="1700" dirty="0">
                <a:latin typeface="Franklin Gothic Book" panose="020B0502020104020203"/>
              </a:rPr>
              <a:t>.</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Processes executing at a terminal typically use the terminal for these three files, but each may be "redirected" independently. </a:t>
            </a:r>
          </a:p>
          <a:p>
            <a:pPr marL="306000" lvl="1"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For instance, the command line</a:t>
            </a:r>
          </a:p>
          <a:p>
            <a:pPr marL="580320" lvl="3"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Is</a:t>
            </a:r>
          </a:p>
          <a:p>
            <a:pPr marL="854640" lvl="3"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500" dirty="0">
                <a:latin typeface="Franklin Gothic Book" panose="020B0502020104020203"/>
              </a:rPr>
              <a:t>lists all files in the current directory on the standard output. </a:t>
            </a:r>
          </a:p>
        </p:txBody>
      </p:sp>
    </p:spTree>
    <p:extLst>
      <p:ext uri="{BB962C8B-B14F-4D97-AF65-F5344CB8AC3E}">
        <p14:creationId xmlns:p14="http://schemas.microsoft.com/office/powerpoint/2010/main" val="376950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4137-B82A-430F-B753-A636078CF451}"/>
              </a:ext>
            </a:extLst>
          </p:cNvPr>
          <p:cNvSpPr>
            <a:spLocks noGrp="1"/>
          </p:cNvSpPr>
          <p:nvPr>
            <p:ph type="title"/>
          </p:nvPr>
        </p:nvSpPr>
        <p:spPr/>
        <p:txBody>
          <a:bodyPr/>
          <a:lstStyle/>
          <a:p>
            <a:r>
              <a:rPr lang="en-IN" dirty="0">
                <a:solidFill>
                  <a:schemeClr val="tx1"/>
                </a:solidFill>
              </a:rPr>
              <a:t>Building block primitives</a:t>
            </a:r>
            <a:endParaRPr lang="en-US" dirty="0">
              <a:solidFill>
                <a:schemeClr val="tx1"/>
              </a:solidFill>
            </a:endParaRPr>
          </a:p>
        </p:txBody>
      </p:sp>
      <p:sp>
        <p:nvSpPr>
          <p:cNvPr id="3" name="Content Placeholder 2">
            <a:extLst>
              <a:ext uri="{FF2B5EF4-FFF2-40B4-BE49-F238E27FC236}">
                <a16:creationId xmlns:a16="http://schemas.microsoft.com/office/drawing/2014/main" id="{EC0BA994-566F-4B81-AD70-674B0F66588E}"/>
              </a:ext>
            </a:extLst>
          </p:cNvPr>
          <p:cNvSpPr>
            <a:spLocks noGrp="1"/>
          </p:cNvSpPr>
          <p:nvPr>
            <p:ph idx="1"/>
          </p:nvPr>
        </p:nvSpPr>
        <p:spPr/>
        <p:txBody>
          <a:bodyPr>
            <a:normAutofit/>
          </a:bodyPr>
          <a:lstStyle/>
          <a:p>
            <a:pPr marL="306000" lvl="1"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But the command line</a:t>
            </a:r>
          </a:p>
          <a:p>
            <a:pPr marL="580320" lvl="3"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Is &gt; output</a:t>
            </a:r>
          </a:p>
          <a:p>
            <a:pPr marL="854640" lvl="3"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500" dirty="0">
                <a:latin typeface="Franklin Gothic Book" panose="020B0502020104020203"/>
              </a:rPr>
              <a:t>redirects the standard output to the file called "output" in the current directory, using the </a:t>
            </a:r>
            <a:r>
              <a:rPr lang="en-US" sz="1500" dirty="0" err="1">
                <a:latin typeface="Franklin Gothic Book" panose="020B0502020104020203"/>
              </a:rPr>
              <a:t>creat</a:t>
            </a:r>
            <a:r>
              <a:rPr lang="en-US" sz="1500" dirty="0">
                <a:latin typeface="Franklin Gothic Book" panose="020B0502020104020203"/>
              </a:rPr>
              <a:t> system call mentioned above. </a:t>
            </a:r>
          </a:p>
          <a:p>
            <a:pPr marL="306000" lvl="1"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Similarly, the command line</a:t>
            </a:r>
          </a:p>
          <a:p>
            <a:pPr marL="580320" lvl="3"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mail </a:t>
            </a:r>
            <a:r>
              <a:rPr lang="en-US" sz="1700" dirty="0" err="1">
                <a:latin typeface="Franklin Gothic Book" panose="020B0502020104020203"/>
              </a:rPr>
              <a:t>mjb</a:t>
            </a:r>
            <a:r>
              <a:rPr lang="en-US" sz="1700" dirty="0">
                <a:latin typeface="Franklin Gothic Book" panose="020B0502020104020203"/>
              </a:rPr>
              <a:t> &lt; letter</a:t>
            </a:r>
          </a:p>
          <a:p>
            <a:pPr marL="854640" lvl="3"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500" dirty="0">
                <a:latin typeface="Franklin Gothic Book" panose="020B0502020104020203"/>
              </a:rPr>
              <a:t>opens the file "letter" for its standard input and mails its contents to the user named "</a:t>
            </a:r>
            <a:r>
              <a:rPr lang="en-US" sz="1500" dirty="0" err="1">
                <a:latin typeface="Franklin Gothic Book" panose="020B0502020104020203"/>
              </a:rPr>
              <a:t>mjb</a:t>
            </a:r>
            <a:r>
              <a:rPr lang="en-US" sz="1500" dirty="0">
                <a:latin typeface="Franklin Gothic Book" panose="020B0502020104020203"/>
              </a:rPr>
              <a:t>." </a:t>
            </a:r>
          </a:p>
          <a:p>
            <a:pPr marL="306000" lvl="1"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Processes can redirect input and output simultaneously, as in</a:t>
            </a:r>
          </a:p>
          <a:p>
            <a:pPr marL="580320" lvl="3"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err="1">
                <a:latin typeface="Franklin Gothic Book" panose="020B0502020104020203"/>
              </a:rPr>
              <a:t>wc</a:t>
            </a:r>
            <a:r>
              <a:rPr lang="en-US" sz="1700" dirty="0">
                <a:latin typeface="Franklin Gothic Book" panose="020B0502020104020203"/>
              </a:rPr>
              <a:t> –</a:t>
            </a:r>
            <a:r>
              <a:rPr lang="en-US" sz="1700" dirty="0">
                <a:latin typeface="Uni Ila.Sundaram-06" panose="00000400000000000000" pitchFamily="2" charset="0"/>
                <a:cs typeface="Uni Ila.Sundaram-06" panose="00000400000000000000" pitchFamily="2" charset="0"/>
              </a:rPr>
              <a:t>l</a:t>
            </a:r>
            <a:r>
              <a:rPr lang="en-US" sz="1700" dirty="0">
                <a:latin typeface="Franklin Gothic Book" panose="020B0502020104020203"/>
              </a:rPr>
              <a:t> &lt; a.txt &gt; count.txt 2&gt; error.txt</a:t>
            </a:r>
          </a:p>
        </p:txBody>
      </p:sp>
    </p:spTree>
    <p:extLst>
      <p:ext uri="{BB962C8B-B14F-4D97-AF65-F5344CB8AC3E}">
        <p14:creationId xmlns:p14="http://schemas.microsoft.com/office/powerpoint/2010/main" val="338225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FDEF-7424-40AE-B73E-458F84BF532C}"/>
              </a:ext>
            </a:extLst>
          </p:cNvPr>
          <p:cNvSpPr>
            <a:spLocks noGrp="1"/>
          </p:cNvSpPr>
          <p:nvPr>
            <p:ph type="title"/>
          </p:nvPr>
        </p:nvSpPr>
        <p:spPr/>
        <p:txBody>
          <a:bodyPr/>
          <a:lstStyle/>
          <a:p>
            <a:r>
              <a:rPr lang="en-IN" dirty="0">
                <a:solidFill>
                  <a:schemeClr val="tx1"/>
                </a:solidFill>
              </a:rPr>
              <a:t>Building block primitives</a:t>
            </a:r>
            <a:endParaRPr lang="en-US" dirty="0">
              <a:solidFill>
                <a:schemeClr val="tx1"/>
              </a:solidFill>
            </a:endParaRPr>
          </a:p>
        </p:txBody>
      </p:sp>
      <p:sp>
        <p:nvSpPr>
          <p:cNvPr id="3" name="Content Placeholder 2">
            <a:extLst>
              <a:ext uri="{FF2B5EF4-FFF2-40B4-BE49-F238E27FC236}">
                <a16:creationId xmlns:a16="http://schemas.microsoft.com/office/drawing/2014/main" id="{8FEB9B08-2552-46AF-A68D-B8E0BFDDE92C}"/>
              </a:ext>
            </a:extLst>
          </p:cNvPr>
          <p:cNvSpPr>
            <a:spLocks noGrp="1"/>
          </p:cNvSpPr>
          <p:nvPr>
            <p:ph idx="1"/>
          </p:nvPr>
        </p:nvSpPr>
        <p:spPr/>
        <p:txBody>
          <a:bodyPr>
            <a:normAutofit/>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second building block primitive is the </a:t>
            </a:r>
            <a:r>
              <a:rPr lang="en-US" sz="1700" b="1" dirty="0">
                <a:latin typeface="Franklin Gothic Book" panose="020B0502020104020203"/>
              </a:rPr>
              <a:t>pipe,</a:t>
            </a:r>
            <a:r>
              <a:rPr lang="en-US" sz="1700" dirty="0">
                <a:latin typeface="Franklin Gothic Book" panose="020B0502020104020203"/>
              </a:rPr>
              <a:t> a mechanism that allows a stream of data to be passed between reader and writer processes.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Processes can redirect their standard output to a pipe to be read by other processes that have redirected their standard input to come from the pipe.</a:t>
            </a:r>
          </a:p>
          <a:p>
            <a:pPr marL="306000" lvl="1"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For example, the program grep searches a set of files (parameters to grep) for a given pattern:</a:t>
            </a:r>
          </a:p>
          <a:p>
            <a:pPr marL="580320" lvl="3"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grep main </a:t>
            </a:r>
            <a:r>
              <a:rPr lang="en-US" sz="1700" dirty="0" err="1">
                <a:latin typeface="Franklin Gothic Book" panose="020B0502020104020203"/>
              </a:rPr>
              <a:t>a.c</a:t>
            </a:r>
            <a:r>
              <a:rPr lang="en-US" sz="1700" dirty="0">
                <a:latin typeface="Franklin Gothic Book" panose="020B0502020104020203"/>
              </a:rPr>
              <a:t> </a:t>
            </a:r>
            <a:r>
              <a:rPr lang="en-US" sz="1700" dirty="0" err="1">
                <a:latin typeface="Franklin Gothic Book" panose="020B0502020104020203"/>
              </a:rPr>
              <a:t>b.c</a:t>
            </a:r>
            <a:r>
              <a:rPr lang="en-US" sz="1700" dirty="0">
                <a:latin typeface="Franklin Gothic Book" panose="020B0502020104020203"/>
              </a:rPr>
              <a:t> </a:t>
            </a:r>
            <a:r>
              <a:rPr lang="en-US" sz="1700" dirty="0" err="1">
                <a:latin typeface="Franklin Gothic Book" panose="020B0502020104020203"/>
              </a:rPr>
              <a:t>c.c</a:t>
            </a:r>
            <a:endParaRPr lang="en-US" sz="1700" dirty="0">
              <a:latin typeface="Franklin Gothic Book" panose="020B0502020104020203"/>
            </a:endParaRPr>
          </a:p>
          <a:p>
            <a:pPr marL="854640" lvl="3"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500" dirty="0">
                <a:latin typeface="Franklin Gothic Book" panose="020B0502020104020203"/>
              </a:rPr>
              <a:t>searches the three files </a:t>
            </a:r>
            <a:r>
              <a:rPr lang="en-US" sz="1500" dirty="0" err="1">
                <a:latin typeface="Franklin Gothic Book" panose="020B0502020104020203"/>
              </a:rPr>
              <a:t>a.c</a:t>
            </a:r>
            <a:r>
              <a:rPr lang="en-US" sz="1500" dirty="0">
                <a:latin typeface="Franklin Gothic Book" panose="020B0502020104020203"/>
              </a:rPr>
              <a:t>, </a:t>
            </a:r>
            <a:r>
              <a:rPr lang="en-US" sz="1500" dirty="0" err="1">
                <a:latin typeface="Franklin Gothic Book" panose="020B0502020104020203"/>
              </a:rPr>
              <a:t>b.c</a:t>
            </a:r>
            <a:r>
              <a:rPr lang="en-US" sz="1500" dirty="0">
                <a:latin typeface="Franklin Gothic Book" panose="020B0502020104020203"/>
              </a:rPr>
              <a:t>, and </a:t>
            </a:r>
            <a:r>
              <a:rPr lang="en-US" sz="1500" dirty="0" err="1">
                <a:latin typeface="Franklin Gothic Book" panose="020B0502020104020203"/>
              </a:rPr>
              <a:t>c.c</a:t>
            </a:r>
            <a:r>
              <a:rPr lang="en-US" sz="1500" dirty="0">
                <a:latin typeface="Franklin Gothic Book" panose="020B0502020104020203"/>
              </a:rPr>
              <a:t> for lines containing the string "main”</a:t>
            </a:r>
          </a:p>
          <a:p>
            <a:pPr marL="306000" lvl="1"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endParaRPr lang="en-US" sz="1700" dirty="0">
              <a:latin typeface="Franklin Gothic Book" panose="020B0502020104020203"/>
            </a:endParaRPr>
          </a:p>
        </p:txBody>
      </p:sp>
    </p:spTree>
    <p:extLst>
      <p:ext uri="{BB962C8B-B14F-4D97-AF65-F5344CB8AC3E}">
        <p14:creationId xmlns:p14="http://schemas.microsoft.com/office/powerpoint/2010/main" val="1114752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C0883-7BE0-49A8-9DD6-8EFCFF25827C}"/>
              </a:ext>
            </a:extLst>
          </p:cNvPr>
          <p:cNvSpPr>
            <a:spLocks noGrp="1"/>
          </p:cNvSpPr>
          <p:nvPr>
            <p:ph type="title"/>
          </p:nvPr>
        </p:nvSpPr>
        <p:spPr/>
        <p:txBody>
          <a:bodyPr/>
          <a:lstStyle/>
          <a:p>
            <a:r>
              <a:rPr lang="en-US" dirty="0"/>
              <a:t>Introduction to UNIX</a:t>
            </a:r>
          </a:p>
        </p:txBody>
      </p:sp>
      <p:sp>
        <p:nvSpPr>
          <p:cNvPr id="3" name="Content Placeholder 2">
            <a:extLst>
              <a:ext uri="{FF2B5EF4-FFF2-40B4-BE49-F238E27FC236}">
                <a16:creationId xmlns:a16="http://schemas.microsoft.com/office/drawing/2014/main" id="{6C0049EE-B8F9-4893-92B0-751F994AF9EB}"/>
              </a:ext>
            </a:extLst>
          </p:cNvPr>
          <p:cNvSpPr>
            <a:spLocks noGrp="1"/>
          </p:cNvSpPr>
          <p:nvPr>
            <p:ph idx="1"/>
          </p:nvPr>
        </p:nvSpPr>
        <p:spPr/>
        <p:txBody>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en-US" sz="1600" b="0" i="0" u="none" strike="noStrike" kern="1200" cap="none" spc="0" normalizeH="0" baseline="0" noProof="0" dirty="0">
                <a:ln>
                  <a:noFill/>
                </a:ln>
                <a:effectLst/>
                <a:uLnTx/>
                <a:uFillTx/>
                <a:latin typeface="Franklin Gothic Book" panose="020B0502020104020203"/>
                <a:ea typeface="+mn-ea"/>
                <a:cs typeface="+mn-cs"/>
              </a:rPr>
              <a:t>Unix is a family of multitasking, multiuser computer operating systems that derive from the original AT&amp;T Unix, developed in the 1970s at the Bell Labs research center by Ken Thompson, Dennis Ritchie, and others.</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en-US" sz="1600" b="0" i="0" u="none" strike="noStrike" kern="1200" cap="none" spc="0" normalizeH="0" baseline="0" noProof="0" dirty="0">
                <a:ln>
                  <a:noFill/>
                </a:ln>
                <a:effectLst/>
                <a:uLnTx/>
                <a:uFillTx/>
                <a:latin typeface="Franklin Gothic Book" panose="020B0502020104020203"/>
                <a:ea typeface="+mn-ea"/>
                <a:cs typeface="+mn-cs"/>
              </a:rPr>
              <a:t>Unix is a proprietary operating system commonly used in internet servers, workstations and PCs by Sun Microsystems, Intel, HP etc. </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en-US" sz="1600" b="0" i="0" u="none" strike="noStrike" kern="1200" cap="none" spc="0" normalizeH="0" baseline="0" noProof="0" dirty="0">
                <a:ln>
                  <a:noFill/>
                </a:ln>
                <a:effectLst/>
                <a:uLnTx/>
                <a:uFillTx/>
                <a:latin typeface="Franklin Gothic Book" panose="020B0502020104020203"/>
                <a:ea typeface="+mn-ea"/>
                <a:cs typeface="+mn-cs"/>
              </a:rPr>
              <a:t>The Unix OS is mainly used on large server systems, mainframes, expensive and high-end computer systems at big MNCs and institutions. Unix is being developed, maintained and updated by AT&amp;T developers.</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en-US" sz="1600" b="0" i="0" u="none" strike="noStrike" kern="1200" cap="none" spc="0" normalizeH="0" baseline="0" noProof="0" dirty="0">
                <a:ln>
                  <a:noFill/>
                </a:ln>
                <a:effectLst/>
                <a:uLnTx/>
                <a:uFillTx/>
                <a:latin typeface="Franklin Gothic Book" panose="020B0502020104020203"/>
                <a:ea typeface="+mn-ea"/>
                <a:cs typeface="+mn-cs"/>
              </a:rPr>
              <a:t>Different versions of Unix are as follows:</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Franklin Gothic Book" panose="020B0502020104020203"/>
                <a:ea typeface="+mn-ea"/>
                <a:cs typeface="+mn-cs"/>
              </a:rPr>
              <a:t>AIS (IBM)</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Franklin Gothic Book" panose="020B0502020104020203"/>
                <a:ea typeface="+mn-ea"/>
                <a:cs typeface="+mn-cs"/>
              </a:rPr>
              <a:t>BSD (University of California)</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Franklin Gothic Book" panose="020B0502020104020203"/>
                <a:ea typeface="+mn-ea"/>
                <a:cs typeface="+mn-cs"/>
              </a:rPr>
              <a:t>HP – UX (HP)</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Franklin Gothic Book" panose="020B0502020104020203"/>
                <a:ea typeface="+mn-ea"/>
                <a:cs typeface="+mn-cs"/>
              </a:rPr>
              <a:t>Solaris (Sun Microsystems)</a:t>
            </a:r>
          </a:p>
          <a:p>
            <a:endParaRPr lang="en-US" dirty="0"/>
          </a:p>
        </p:txBody>
      </p:sp>
      <p:pic>
        <p:nvPicPr>
          <p:cNvPr id="4" name="Picture 3">
            <a:extLst>
              <a:ext uri="{FF2B5EF4-FFF2-40B4-BE49-F238E27FC236}">
                <a16:creationId xmlns:a16="http://schemas.microsoft.com/office/drawing/2014/main" id="{2E211BED-2E66-4697-965A-E0A166C2E8A5}"/>
              </a:ext>
            </a:extLst>
          </p:cNvPr>
          <p:cNvPicPr>
            <a:picLocks noChangeAspect="1"/>
          </p:cNvPicPr>
          <p:nvPr/>
        </p:nvPicPr>
        <p:blipFill>
          <a:blip r:embed="rId2"/>
          <a:stretch>
            <a:fillRect/>
          </a:stretch>
        </p:blipFill>
        <p:spPr>
          <a:xfrm>
            <a:off x="7043423" y="4202884"/>
            <a:ext cx="4078729" cy="2399252"/>
          </a:xfrm>
          <a:prstGeom prst="rect">
            <a:avLst/>
          </a:prstGeom>
        </p:spPr>
      </p:pic>
    </p:spTree>
    <p:extLst>
      <p:ext uri="{BB962C8B-B14F-4D97-AF65-F5344CB8AC3E}">
        <p14:creationId xmlns:p14="http://schemas.microsoft.com/office/powerpoint/2010/main" val="2169657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7D99-F67E-4DA1-A29A-794D191A70F5}"/>
              </a:ext>
            </a:extLst>
          </p:cNvPr>
          <p:cNvSpPr>
            <a:spLocks noGrp="1"/>
          </p:cNvSpPr>
          <p:nvPr>
            <p:ph type="title"/>
          </p:nvPr>
        </p:nvSpPr>
        <p:spPr/>
        <p:txBody>
          <a:bodyPr/>
          <a:lstStyle/>
          <a:p>
            <a:r>
              <a:rPr lang="en-IN" dirty="0">
                <a:solidFill>
                  <a:schemeClr val="tx1"/>
                </a:solidFill>
              </a:rPr>
              <a:t>Building block primitives</a:t>
            </a:r>
            <a:endParaRPr lang="en-US" dirty="0"/>
          </a:p>
        </p:txBody>
      </p:sp>
      <p:sp>
        <p:nvSpPr>
          <p:cNvPr id="3" name="Content Placeholder 2">
            <a:extLst>
              <a:ext uri="{FF2B5EF4-FFF2-40B4-BE49-F238E27FC236}">
                <a16:creationId xmlns:a16="http://schemas.microsoft.com/office/drawing/2014/main" id="{FA65CEB6-4E6F-4277-9B43-659A24EB0C57}"/>
              </a:ext>
            </a:extLst>
          </p:cNvPr>
          <p:cNvSpPr>
            <a:spLocks noGrp="1"/>
          </p:cNvSpPr>
          <p:nvPr>
            <p:ph idx="1"/>
          </p:nvPr>
        </p:nvSpPr>
        <p:spPr/>
        <p:txBody>
          <a:bodyPr/>
          <a:lstStyle/>
          <a:p>
            <a:pPr marL="306000" lvl="1"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program </a:t>
            </a:r>
            <a:r>
              <a:rPr lang="en-US" sz="1700" dirty="0" err="1">
                <a:latin typeface="Franklin Gothic Book" panose="020B0502020104020203"/>
              </a:rPr>
              <a:t>wc</a:t>
            </a:r>
            <a:r>
              <a:rPr lang="en-US" sz="1700" dirty="0">
                <a:latin typeface="Franklin Gothic Book" panose="020B0502020104020203"/>
              </a:rPr>
              <a:t> with the option -l counts the number of lines in the standard input file. The command line</a:t>
            </a:r>
          </a:p>
          <a:p>
            <a:pPr marL="854640" lvl="4"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grep main </a:t>
            </a:r>
            <a:r>
              <a:rPr lang="en-US" sz="1700" dirty="0" err="1">
                <a:latin typeface="Franklin Gothic Book" panose="020B0502020104020203"/>
              </a:rPr>
              <a:t>a.c</a:t>
            </a:r>
            <a:r>
              <a:rPr lang="en-US" sz="1700" dirty="0">
                <a:latin typeface="Franklin Gothic Book" panose="020B0502020104020203"/>
              </a:rPr>
              <a:t> </a:t>
            </a:r>
            <a:r>
              <a:rPr lang="en-US" sz="1700" dirty="0" err="1">
                <a:latin typeface="Franklin Gothic Book" panose="020B0502020104020203"/>
              </a:rPr>
              <a:t>b.c</a:t>
            </a:r>
            <a:r>
              <a:rPr lang="en-US" sz="1700" dirty="0">
                <a:latin typeface="Franklin Gothic Book" panose="020B0502020104020203"/>
              </a:rPr>
              <a:t> </a:t>
            </a:r>
            <a:r>
              <a:rPr lang="en-US" sz="1700" dirty="0" err="1">
                <a:latin typeface="Franklin Gothic Book" panose="020B0502020104020203"/>
              </a:rPr>
              <a:t>c.c</a:t>
            </a:r>
            <a:r>
              <a:rPr lang="en-US" sz="1700" dirty="0">
                <a:latin typeface="Franklin Gothic Book" panose="020B0502020104020203"/>
              </a:rPr>
              <a:t> | </a:t>
            </a:r>
            <a:r>
              <a:rPr lang="en-US" sz="1700" dirty="0" err="1">
                <a:latin typeface="Franklin Gothic Book" panose="020B0502020104020203"/>
              </a:rPr>
              <a:t>wc</a:t>
            </a:r>
            <a:r>
              <a:rPr lang="en-US" sz="1700" dirty="0">
                <a:latin typeface="Franklin Gothic Book" panose="020B0502020104020203"/>
              </a:rPr>
              <a:t> -l</a:t>
            </a:r>
          </a:p>
          <a:p>
            <a:pPr marL="1128960" lvl="4"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500" dirty="0">
                <a:latin typeface="Franklin Gothic Book" panose="020B0502020104020203"/>
              </a:rPr>
              <a:t>counts the number of lines in the files that contain the string "main"; the output from grep is "piped" directly into the </a:t>
            </a:r>
            <a:r>
              <a:rPr lang="en-US" sz="1500" dirty="0" err="1">
                <a:latin typeface="Franklin Gothic Book" panose="020B0502020104020203"/>
              </a:rPr>
              <a:t>wc</a:t>
            </a:r>
            <a:r>
              <a:rPr lang="en-US" sz="1500" dirty="0">
                <a:latin typeface="Franklin Gothic Book" panose="020B0502020104020203"/>
              </a:rPr>
              <a:t> command</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use of pipes frequently makes it unnecessary to create temporary files.</a:t>
            </a:r>
            <a:endParaRPr lang="en-US" dirty="0"/>
          </a:p>
        </p:txBody>
      </p:sp>
    </p:spTree>
    <p:extLst>
      <p:ext uri="{BB962C8B-B14F-4D97-AF65-F5344CB8AC3E}">
        <p14:creationId xmlns:p14="http://schemas.microsoft.com/office/powerpoint/2010/main" val="4036693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70349-B644-44EF-97F3-54C4BA6C7256}"/>
              </a:ext>
            </a:extLst>
          </p:cNvPr>
          <p:cNvSpPr>
            <a:spLocks noGrp="1"/>
          </p:cNvSpPr>
          <p:nvPr>
            <p:ph type="title"/>
          </p:nvPr>
        </p:nvSpPr>
        <p:spPr/>
        <p:txBody>
          <a:bodyPr/>
          <a:lstStyle/>
          <a:p>
            <a:r>
              <a:rPr lang="en-IN" dirty="0">
                <a:solidFill>
                  <a:schemeClr val="tx1"/>
                </a:solidFill>
              </a:rPr>
              <a:t>Operating system services</a:t>
            </a:r>
            <a:endParaRPr lang="en-US" dirty="0">
              <a:solidFill>
                <a:schemeClr val="tx1"/>
              </a:solidFill>
            </a:endParaRPr>
          </a:p>
        </p:txBody>
      </p:sp>
      <p:sp>
        <p:nvSpPr>
          <p:cNvPr id="3" name="Content Placeholder 2">
            <a:extLst>
              <a:ext uri="{FF2B5EF4-FFF2-40B4-BE49-F238E27FC236}">
                <a16:creationId xmlns:a16="http://schemas.microsoft.com/office/drawing/2014/main" id="{1636267F-F549-408F-B686-98A212FE8026}"/>
              </a:ext>
            </a:extLst>
          </p:cNvPr>
          <p:cNvSpPr>
            <a:spLocks noGrp="1"/>
          </p:cNvSpPr>
          <p:nvPr>
            <p:ph idx="1"/>
          </p:nvPr>
        </p:nvSpPr>
        <p:spPr/>
        <p:txBody>
          <a:bodyPr>
            <a:normAutofit/>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b="1" dirty="0">
                <a:latin typeface="Franklin Gothic Book" panose="020B0502020104020203"/>
              </a:rPr>
              <a:t>Controlling the execution of processes</a:t>
            </a:r>
            <a:r>
              <a:rPr lang="en-US" sz="1700" dirty="0">
                <a:latin typeface="Franklin Gothic Book" panose="020B0502020104020203"/>
              </a:rPr>
              <a:t> by allowing their creation, termination or suspension, and communication.</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b="1" dirty="0">
                <a:latin typeface="Franklin Gothic Book" panose="020B0502020104020203"/>
              </a:rPr>
              <a:t>Scheduling processes fairly for execution of the CPU</a:t>
            </a:r>
            <a:r>
              <a:rPr lang="en-US" sz="1700" dirty="0">
                <a:latin typeface="Franklin Gothic Book" panose="020B0502020104020203"/>
              </a:rPr>
              <a:t>. Processes share the CPU in a time-shared manner: the CPU executes a process, the kernel suspends it when its time quantum elapses, and the kernel schedules another process to execute. The kernel later reschedules the suspended process.</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b="1" dirty="0">
                <a:latin typeface="Franklin Gothic Book" panose="020B0502020104020203"/>
              </a:rPr>
              <a:t>Allocating main memory for an executing process. </a:t>
            </a:r>
            <a:r>
              <a:rPr lang="en-US" sz="1700" dirty="0">
                <a:latin typeface="Franklin Gothic Book" panose="020B0502020104020203"/>
              </a:rPr>
              <a:t>The kernel allows processes to share portions of their address space under certain conditions, but protects the private address space of a process from outside tampering. If the system runs low on free memory, the kernel frees memory by writing a process temporarily to secondary memory, called a swap device. If the kernel writes entire processes to a swap device, the implementation of the UNIX system is called a swapping system; if it writes pages of memory to a swap device, it is called a paging system.</a:t>
            </a:r>
          </a:p>
        </p:txBody>
      </p:sp>
    </p:spTree>
    <p:extLst>
      <p:ext uri="{BB962C8B-B14F-4D97-AF65-F5344CB8AC3E}">
        <p14:creationId xmlns:p14="http://schemas.microsoft.com/office/powerpoint/2010/main" val="2314408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E04CC-AD44-4EF6-A77B-70E7B7DF0518}"/>
              </a:ext>
            </a:extLst>
          </p:cNvPr>
          <p:cNvSpPr>
            <a:spLocks noGrp="1"/>
          </p:cNvSpPr>
          <p:nvPr>
            <p:ph type="title"/>
          </p:nvPr>
        </p:nvSpPr>
        <p:spPr/>
        <p:txBody>
          <a:bodyPr/>
          <a:lstStyle/>
          <a:p>
            <a:r>
              <a:rPr lang="en-IN" dirty="0">
                <a:solidFill>
                  <a:schemeClr val="tx1"/>
                </a:solidFill>
              </a:rPr>
              <a:t>Operating system services</a:t>
            </a:r>
            <a:endParaRPr lang="en-US" dirty="0"/>
          </a:p>
        </p:txBody>
      </p:sp>
      <p:sp>
        <p:nvSpPr>
          <p:cNvPr id="3" name="Content Placeholder 2">
            <a:extLst>
              <a:ext uri="{FF2B5EF4-FFF2-40B4-BE49-F238E27FC236}">
                <a16:creationId xmlns:a16="http://schemas.microsoft.com/office/drawing/2014/main" id="{6E8219F0-B362-4160-957A-9BDEBECEB00D}"/>
              </a:ext>
            </a:extLst>
          </p:cNvPr>
          <p:cNvSpPr>
            <a:spLocks noGrp="1"/>
          </p:cNvSpPr>
          <p:nvPr>
            <p:ph idx="1"/>
          </p:nvPr>
        </p:nvSpPr>
        <p:spPr/>
        <p:txBody>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b="1" dirty="0">
                <a:latin typeface="Franklin Gothic Book" panose="020B0502020104020203"/>
              </a:rPr>
              <a:t>Allocating secondary memory for efficient storage and retrieval of user data</a:t>
            </a:r>
            <a:r>
              <a:rPr lang="en-US" sz="1700" dirty="0">
                <a:latin typeface="Franklin Gothic Book" panose="020B0502020104020203"/>
              </a:rPr>
              <a:t>. This service constitutes the file system. The kernel allocates secondary storage for user files, reclaims unused storage, structures the file system in a well understood manner, and protects user files from illegal access.</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b="1" dirty="0">
                <a:latin typeface="Franklin Gothic Book" panose="020B0502020104020203"/>
              </a:rPr>
              <a:t>Allowing processes controlled access to peripheral devices </a:t>
            </a:r>
            <a:r>
              <a:rPr lang="en-US" sz="1700" dirty="0">
                <a:latin typeface="Franklin Gothic Book" panose="020B0502020104020203"/>
              </a:rPr>
              <a:t>such as terminals, tape drives, disk drives, and network devices.</a:t>
            </a:r>
          </a:p>
          <a:p>
            <a:endParaRPr lang="en-US" dirty="0"/>
          </a:p>
        </p:txBody>
      </p:sp>
    </p:spTree>
    <p:extLst>
      <p:ext uri="{BB962C8B-B14F-4D97-AF65-F5344CB8AC3E}">
        <p14:creationId xmlns:p14="http://schemas.microsoft.com/office/powerpoint/2010/main" val="4204070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D18D-A7F8-456A-931E-53340437615A}"/>
              </a:ext>
            </a:extLst>
          </p:cNvPr>
          <p:cNvSpPr>
            <a:spLocks noGrp="1"/>
          </p:cNvSpPr>
          <p:nvPr>
            <p:ph type="title"/>
          </p:nvPr>
        </p:nvSpPr>
        <p:spPr/>
        <p:txBody>
          <a:bodyPr/>
          <a:lstStyle/>
          <a:p>
            <a:r>
              <a:rPr lang="en-IN" dirty="0">
                <a:solidFill>
                  <a:schemeClr val="tx1"/>
                </a:solidFill>
              </a:rPr>
              <a:t>ASSUMPTIONS ABOUT HARDWARE</a:t>
            </a:r>
            <a:endParaRPr lang="en-US" dirty="0">
              <a:solidFill>
                <a:schemeClr val="tx1"/>
              </a:solidFill>
            </a:endParaRPr>
          </a:p>
        </p:txBody>
      </p:sp>
      <p:sp>
        <p:nvSpPr>
          <p:cNvPr id="3" name="Content Placeholder 2">
            <a:extLst>
              <a:ext uri="{FF2B5EF4-FFF2-40B4-BE49-F238E27FC236}">
                <a16:creationId xmlns:a16="http://schemas.microsoft.com/office/drawing/2014/main" id="{169E7DED-BAAD-4217-AD16-5EFB781B7CCE}"/>
              </a:ext>
            </a:extLst>
          </p:cNvPr>
          <p:cNvSpPr>
            <a:spLocks noGrp="1"/>
          </p:cNvSpPr>
          <p:nvPr>
            <p:ph idx="1"/>
          </p:nvPr>
        </p:nvSpPr>
        <p:spPr/>
        <p:txBody>
          <a:bodyPr>
            <a:normAutofit/>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execution of user processes on UNIX systems is divided into two levels: </a:t>
            </a:r>
            <a:r>
              <a:rPr lang="en-US" sz="1700" b="1" dirty="0">
                <a:latin typeface="Franklin Gothic Book" panose="020B0502020104020203"/>
              </a:rPr>
              <a:t>user and kernel.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When a process executes a system call, the execution mode of the process changes from user mode to kernel mode : the operating system executes and attempts to service the user request, returning an error code if it fails.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Even if the user makes no explicit requests for operating system services, the operating system still does bookkeeping operations that relate for the user process, handling interrupts, scheduling processes, managing memory, and so on.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Many machine architectures (and their operating systems) support more levels than these two, but the two modes, user and kernel, are sufficient for UNIX systems.</a:t>
            </a:r>
          </a:p>
        </p:txBody>
      </p:sp>
    </p:spTree>
    <p:extLst>
      <p:ext uri="{BB962C8B-B14F-4D97-AF65-F5344CB8AC3E}">
        <p14:creationId xmlns:p14="http://schemas.microsoft.com/office/powerpoint/2010/main" val="69390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EC70-F565-46F6-B945-4C93A1C606A7}"/>
              </a:ext>
            </a:extLst>
          </p:cNvPr>
          <p:cNvSpPr>
            <a:spLocks noGrp="1"/>
          </p:cNvSpPr>
          <p:nvPr>
            <p:ph type="title"/>
          </p:nvPr>
        </p:nvSpPr>
        <p:spPr/>
        <p:txBody>
          <a:bodyPr/>
          <a:lstStyle/>
          <a:p>
            <a:r>
              <a:rPr lang="en-IN" dirty="0">
                <a:solidFill>
                  <a:schemeClr val="tx1"/>
                </a:solidFill>
              </a:rPr>
              <a:t>ASSUMPTIONS ABOUT HARDWARE</a:t>
            </a:r>
            <a:endParaRPr lang="en-US" dirty="0">
              <a:solidFill>
                <a:schemeClr val="tx1"/>
              </a:solidFill>
            </a:endParaRPr>
          </a:p>
        </p:txBody>
      </p:sp>
      <p:sp>
        <p:nvSpPr>
          <p:cNvPr id="3" name="Content Placeholder 2">
            <a:extLst>
              <a:ext uri="{FF2B5EF4-FFF2-40B4-BE49-F238E27FC236}">
                <a16:creationId xmlns:a16="http://schemas.microsoft.com/office/drawing/2014/main" id="{B248A6A3-D3D7-43AE-B3B4-5441941545AB}"/>
              </a:ext>
            </a:extLst>
          </p:cNvPr>
          <p:cNvSpPr>
            <a:spLocks noGrp="1"/>
          </p:cNvSpPr>
          <p:nvPr>
            <p:ph idx="1"/>
          </p:nvPr>
        </p:nvSpPr>
        <p:spPr>
          <a:xfrm>
            <a:off x="1069848" y="2121408"/>
            <a:ext cx="10058400" cy="4251960"/>
          </a:xfrm>
        </p:spPr>
        <p:txBody>
          <a:bodyPr>
            <a:normAutofit fontScale="92500" lnSpcReduction="10000"/>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differences between the two modes are</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Processes in user mode can access their own instructions and data but not kernel instructions and data (or those of other processes) .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Processes in kernel mode, however, can access kernel and user addresses. </a:t>
            </a:r>
          </a:p>
          <a:p>
            <a:pPr marL="580320" lvl="2"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500" dirty="0">
                <a:latin typeface="Franklin Gothic Book" panose="020B0502020104020203"/>
              </a:rPr>
              <a:t>For example, the virtual address space of a process may be divided between addresses that are accessible only in kernel mode and addresses that are accessible in either mode.</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Some machine instructions are privileged and result in an error when executed in user mode. </a:t>
            </a:r>
          </a:p>
          <a:p>
            <a:pPr marL="580320" lvl="2"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500" dirty="0">
                <a:latin typeface="Franklin Gothic Book" panose="020B0502020104020203"/>
              </a:rPr>
              <a:t>For example, a machine may contain an instruction that manipulates the processor status register</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Although the system executes in one of two modes, the kernel runs on behalf of a user process.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kernel is not a separate set of processes that run in parallel to user processes, but it is part of each user process.</a:t>
            </a:r>
          </a:p>
        </p:txBody>
      </p:sp>
    </p:spTree>
    <p:extLst>
      <p:ext uri="{BB962C8B-B14F-4D97-AF65-F5344CB8AC3E}">
        <p14:creationId xmlns:p14="http://schemas.microsoft.com/office/powerpoint/2010/main" val="497858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BAD8-C4CE-4CF2-B2CC-78B0210C6031}"/>
              </a:ext>
            </a:extLst>
          </p:cNvPr>
          <p:cNvSpPr>
            <a:spLocks noGrp="1"/>
          </p:cNvSpPr>
          <p:nvPr>
            <p:ph type="title"/>
          </p:nvPr>
        </p:nvSpPr>
        <p:spPr/>
        <p:txBody>
          <a:bodyPr>
            <a:normAutofit/>
          </a:bodyPr>
          <a:lstStyle/>
          <a:p>
            <a:r>
              <a:rPr lang="en-US" dirty="0">
                <a:solidFill>
                  <a:schemeClr val="tx1"/>
                </a:solidFill>
              </a:rPr>
              <a:t>Interrupts and exceptions</a:t>
            </a:r>
          </a:p>
        </p:txBody>
      </p:sp>
      <p:sp>
        <p:nvSpPr>
          <p:cNvPr id="3" name="Content Placeholder 2">
            <a:extLst>
              <a:ext uri="{FF2B5EF4-FFF2-40B4-BE49-F238E27FC236}">
                <a16:creationId xmlns:a16="http://schemas.microsoft.com/office/drawing/2014/main" id="{C3A091E0-BB3C-463D-B6AB-4F622F63563D}"/>
              </a:ext>
            </a:extLst>
          </p:cNvPr>
          <p:cNvSpPr>
            <a:spLocks noGrp="1"/>
          </p:cNvSpPr>
          <p:nvPr>
            <p:ph idx="1"/>
          </p:nvPr>
        </p:nvSpPr>
        <p:spPr/>
        <p:txBody>
          <a:bodyPr>
            <a:normAutofit/>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UNIX system allows devices such as I/O peripherals or the system clock to interrupt the CPU asynchronously.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On receipt of an interrupt, the kernel saves its current context (a frozen image of what the processor was doing), determines the cause of the interrupt, and services the interrupt.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After servicing the interrupt, it restores its interrupted context and begins execution as if nothing had happened.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hardware usually prioritizes devices according to the order that interrupts should be handled: When the kernel services an interrupt, it blocks out lower priority interrupts but services higher priority interrupts.</a:t>
            </a:r>
          </a:p>
        </p:txBody>
      </p:sp>
    </p:spTree>
    <p:extLst>
      <p:ext uri="{BB962C8B-B14F-4D97-AF65-F5344CB8AC3E}">
        <p14:creationId xmlns:p14="http://schemas.microsoft.com/office/powerpoint/2010/main" val="4290684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BAD8-C4CE-4CF2-B2CC-78B0210C6031}"/>
              </a:ext>
            </a:extLst>
          </p:cNvPr>
          <p:cNvSpPr>
            <a:spLocks noGrp="1"/>
          </p:cNvSpPr>
          <p:nvPr>
            <p:ph type="title"/>
          </p:nvPr>
        </p:nvSpPr>
        <p:spPr/>
        <p:txBody>
          <a:bodyPr>
            <a:normAutofit/>
          </a:bodyPr>
          <a:lstStyle/>
          <a:p>
            <a:r>
              <a:rPr lang="en-US" dirty="0">
                <a:solidFill>
                  <a:schemeClr val="tx1"/>
                </a:solidFill>
              </a:rPr>
              <a:t>Interrupts and exceptions</a:t>
            </a:r>
          </a:p>
        </p:txBody>
      </p:sp>
      <p:sp>
        <p:nvSpPr>
          <p:cNvPr id="3" name="Content Placeholder 2">
            <a:extLst>
              <a:ext uri="{FF2B5EF4-FFF2-40B4-BE49-F238E27FC236}">
                <a16:creationId xmlns:a16="http://schemas.microsoft.com/office/drawing/2014/main" id="{C3A091E0-BB3C-463D-B6AB-4F622F63563D}"/>
              </a:ext>
            </a:extLst>
          </p:cNvPr>
          <p:cNvSpPr>
            <a:spLocks noGrp="1"/>
          </p:cNvSpPr>
          <p:nvPr>
            <p:ph idx="1"/>
          </p:nvPr>
        </p:nvSpPr>
        <p:spPr/>
        <p:txBody>
          <a:bodyPr>
            <a:normAutofit/>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An exception condition refers to unexpected events caused by a process, such as addressing illegal memory, executing privileged instructions, dividing by zero, and so on.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They are distinct from interrupts, which are caused by events that are external to a process.</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Exceptions happen "in the middle" of the execution of an instruction, and the system attempts to restart the instruction after handling the exception; interrupts are considered to happen between the execution of two instruction, and the system continues with the next instruction after servicing the interrupt. </a:t>
            </a:r>
          </a:p>
        </p:txBody>
      </p:sp>
    </p:spTree>
    <p:extLst>
      <p:ext uri="{BB962C8B-B14F-4D97-AF65-F5344CB8AC3E}">
        <p14:creationId xmlns:p14="http://schemas.microsoft.com/office/powerpoint/2010/main" val="3460969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3B20-162C-47C4-9343-F157EA75EFFD}"/>
              </a:ext>
            </a:extLst>
          </p:cNvPr>
          <p:cNvSpPr>
            <a:spLocks noGrp="1"/>
          </p:cNvSpPr>
          <p:nvPr>
            <p:ph type="title"/>
          </p:nvPr>
        </p:nvSpPr>
        <p:spPr/>
        <p:txBody>
          <a:bodyPr>
            <a:normAutofit/>
          </a:bodyPr>
          <a:lstStyle/>
          <a:p>
            <a:r>
              <a:rPr lang="en-US" dirty="0">
                <a:solidFill>
                  <a:schemeClr val="tx1"/>
                </a:solidFill>
              </a:rPr>
              <a:t>Processor Execution Levels</a:t>
            </a:r>
          </a:p>
        </p:txBody>
      </p:sp>
      <p:sp>
        <p:nvSpPr>
          <p:cNvPr id="3" name="Content Placeholder 2">
            <a:extLst>
              <a:ext uri="{FF2B5EF4-FFF2-40B4-BE49-F238E27FC236}">
                <a16:creationId xmlns:a16="http://schemas.microsoft.com/office/drawing/2014/main" id="{857959DB-4453-4DE4-B3D1-75D265299F48}"/>
              </a:ext>
            </a:extLst>
          </p:cNvPr>
          <p:cNvSpPr>
            <a:spLocks noGrp="1"/>
          </p:cNvSpPr>
          <p:nvPr>
            <p:ph idx="1"/>
          </p:nvPr>
        </p:nvSpPr>
        <p:spPr/>
        <p:txBody>
          <a:bodyPr>
            <a:normAutofit/>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kernel to prevent occurrence of interrupts when it is doing some important work.</a:t>
            </a:r>
          </a:p>
          <a:p>
            <a:pPr marL="580320" lvl="2"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500" dirty="0">
                <a:latin typeface="Franklin Gothic Book" panose="020B0502020104020203"/>
              </a:rPr>
              <a:t>For instance, the kernel may not want to receive a disk interrupt while manipulating linked lists, because handling the interrupt could corrupt the pointers</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In such situations, if the interrupts are not prevented, the kernel itself might get corrupt. Computers typically have a set of privileged instructions that set the processor execution level in the </a:t>
            </a:r>
            <a:r>
              <a:rPr lang="en-US" sz="1700" b="1" dirty="0">
                <a:latin typeface="Franklin Gothic Book" panose="020B0502020104020203"/>
              </a:rPr>
              <a:t>processor status word.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Setting the processor execution level to certain values masks off interrupts from the level and lower levels, allowing only higher-level interrupts.</a:t>
            </a:r>
          </a:p>
        </p:txBody>
      </p:sp>
    </p:spTree>
    <p:extLst>
      <p:ext uri="{BB962C8B-B14F-4D97-AF65-F5344CB8AC3E}">
        <p14:creationId xmlns:p14="http://schemas.microsoft.com/office/powerpoint/2010/main" val="1704136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5E642-A60D-4A0E-A3A6-7CCBAD81747E}"/>
              </a:ext>
            </a:extLst>
          </p:cNvPr>
          <p:cNvSpPr>
            <a:spLocks noGrp="1"/>
          </p:cNvSpPr>
          <p:nvPr>
            <p:ph type="title"/>
          </p:nvPr>
        </p:nvSpPr>
        <p:spPr/>
        <p:txBody>
          <a:bodyPr/>
          <a:lstStyle/>
          <a:p>
            <a:r>
              <a:rPr lang="en-US" dirty="0">
                <a:solidFill>
                  <a:schemeClr val="tx1"/>
                </a:solidFill>
              </a:rPr>
              <a:t>Processor Execution Levels</a:t>
            </a:r>
          </a:p>
        </p:txBody>
      </p:sp>
      <p:sp>
        <p:nvSpPr>
          <p:cNvPr id="3" name="Content Placeholder 2">
            <a:extLst>
              <a:ext uri="{FF2B5EF4-FFF2-40B4-BE49-F238E27FC236}">
                <a16:creationId xmlns:a16="http://schemas.microsoft.com/office/drawing/2014/main" id="{1F59D471-4F5D-4054-BD40-8A77A8683C3A}"/>
              </a:ext>
            </a:extLst>
          </p:cNvPr>
          <p:cNvSpPr>
            <a:spLocks noGrp="1"/>
          </p:cNvSpPr>
          <p:nvPr>
            <p:ph idx="1"/>
          </p:nvPr>
        </p:nvSpPr>
        <p:spPr/>
        <p:txBody>
          <a:bodyPr>
            <a:normAutofit/>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below figure shows a sample set of execution levels.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endParaRPr lang="en-US" sz="1700" dirty="0">
              <a:latin typeface="Franklin Gothic Book" panose="020B0502020104020203"/>
            </a:endParaRP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endParaRPr lang="en-US" sz="1700" dirty="0">
              <a:latin typeface="Franklin Gothic Book" panose="020B0502020104020203"/>
            </a:endParaRP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endParaRPr lang="en-US" sz="1700" dirty="0">
              <a:latin typeface="Franklin Gothic Book" panose="020B0502020104020203"/>
            </a:endParaRP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endParaRPr lang="en-US" sz="1700" dirty="0">
              <a:latin typeface="Franklin Gothic Book" panose="020B0502020104020203"/>
            </a:endParaRP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endParaRPr lang="en-US" sz="1700" dirty="0">
              <a:latin typeface="Franklin Gothic Book" panose="020B0502020104020203"/>
            </a:endParaRP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endParaRPr lang="en-US" sz="1700" dirty="0">
              <a:latin typeface="Franklin Gothic Book" panose="020B0502020104020203"/>
            </a:endParaRP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If the kernel masks out disk interrupts, all interrupts except for clock interrupts and machine error interrupts are prevented. If it masks out software interrupts, all other interrupts may occur.</a:t>
            </a:r>
          </a:p>
        </p:txBody>
      </p:sp>
      <p:pic>
        <p:nvPicPr>
          <p:cNvPr id="5" name="Picture 4">
            <a:extLst>
              <a:ext uri="{FF2B5EF4-FFF2-40B4-BE49-F238E27FC236}">
                <a16:creationId xmlns:a16="http://schemas.microsoft.com/office/drawing/2014/main" id="{965003C8-C4AF-45F7-B1ED-255E39CC905E}"/>
              </a:ext>
            </a:extLst>
          </p:cNvPr>
          <p:cNvPicPr>
            <a:picLocks noChangeAspect="1"/>
          </p:cNvPicPr>
          <p:nvPr/>
        </p:nvPicPr>
        <p:blipFill>
          <a:blip r:embed="rId2"/>
          <a:stretch>
            <a:fillRect/>
          </a:stretch>
        </p:blipFill>
        <p:spPr>
          <a:xfrm>
            <a:off x="7275444" y="2216879"/>
            <a:ext cx="3461450" cy="2926245"/>
          </a:xfrm>
          <a:prstGeom prst="rect">
            <a:avLst/>
          </a:prstGeom>
        </p:spPr>
      </p:pic>
    </p:spTree>
    <p:extLst>
      <p:ext uri="{BB962C8B-B14F-4D97-AF65-F5344CB8AC3E}">
        <p14:creationId xmlns:p14="http://schemas.microsoft.com/office/powerpoint/2010/main" val="1863713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758-5E6C-41D5-B1E9-56D2D298A355}"/>
              </a:ext>
            </a:extLst>
          </p:cNvPr>
          <p:cNvSpPr>
            <a:spLocks noGrp="1"/>
          </p:cNvSpPr>
          <p:nvPr>
            <p:ph type="title"/>
          </p:nvPr>
        </p:nvSpPr>
        <p:spPr/>
        <p:txBody>
          <a:bodyPr/>
          <a:lstStyle/>
          <a:p>
            <a:r>
              <a:rPr lang="en-IN" dirty="0">
                <a:solidFill>
                  <a:schemeClr val="tx1"/>
                </a:solidFill>
              </a:rPr>
              <a:t>Memory management</a:t>
            </a:r>
            <a:endParaRPr lang="en-US" dirty="0">
              <a:solidFill>
                <a:schemeClr val="tx1"/>
              </a:solidFill>
            </a:endParaRPr>
          </a:p>
        </p:txBody>
      </p:sp>
      <p:sp>
        <p:nvSpPr>
          <p:cNvPr id="3" name="Content Placeholder 2">
            <a:extLst>
              <a:ext uri="{FF2B5EF4-FFF2-40B4-BE49-F238E27FC236}">
                <a16:creationId xmlns:a16="http://schemas.microsoft.com/office/drawing/2014/main" id="{85806AB9-1F93-494F-A410-77AA714644F6}"/>
              </a:ext>
            </a:extLst>
          </p:cNvPr>
          <p:cNvSpPr>
            <a:spLocks noGrp="1"/>
          </p:cNvSpPr>
          <p:nvPr>
            <p:ph idx="1"/>
          </p:nvPr>
        </p:nvSpPr>
        <p:spPr/>
        <p:txBody>
          <a:bodyPr>
            <a:normAutofit/>
          </a:bodyPr>
          <a:lstStyle/>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kernel permanently resides in the main memory.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When compiling a program, the compiler generates a set of addresses in the program that represent addresses of variables and data structures of the addresses of instructions such as functions.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compiler generates the virtual addresses as if no other program will execute simultaneously on the physical machine.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When the program is run on the machine, the kernel allocates space in main memory for it, but the virtual addresses generated by the compiler need not be identical to the physical addresses that they occupy in the machine. </a:t>
            </a:r>
          </a:p>
          <a:p>
            <a:pPr marL="306000" indent="-306000" defTabSz="457200">
              <a:lnSpc>
                <a:spcPct val="130000"/>
              </a:lnSpc>
              <a:spcBef>
                <a:spcPct val="20000"/>
              </a:spcBef>
              <a:spcAft>
                <a:spcPts val="600"/>
              </a:spcAft>
              <a:buClr>
                <a:srgbClr val="1CADE4"/>
              </a:buClr>
              <a:buSzPct val="92000"/>
              <a:buFont typeface="Wingdings 2" panose="05020102010507070707" pitchFamily="18" charset="2"/>
              <a:buChar char=""/>
              <a:defRPr/>
            </a:pPr>
            <a:r>
              <a:rPr lang="en-US" sz="1700" dirty="0">
                <a:latin typeface="Franklin Gothic Book" panose="020B0502020104020203"/>
              </a:rPr>
              <a:t>The kernel coordinates with the machine hardware to set up a virtual to physical address translation that maps the compiler-generated addresses to the physical machine addresses.</a:t>
            </a:r>
          </a:p>
        </p:txBody>
      </p:sp>
    </p:spTree>
    <p:extLst>
      <p:ext uri="{BB962C8B-B14F-4D97-AF65-F5344CB8AC3E}">
        <p14:creationId xmlns:p14="http://schemas.microsoft.com/office/powerpoint/2010/main" val="1424711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D06B-D49F-4F67-B58A-EC47F5150117}"/>
              </a:ext>
            </a:extLst>
          </p:cNvPr>
          <p:cNvSpPr>
            <a:spLocks noGrp="1"/>
          </p:cNvSpPr>
          <p:nvPr>
            <p:ph type="title"/>
          </p:nvPr>
        </p:nvSpPr>
        <p:spPr/>
        <p:txBody>
          <a:bodyPr/>
          <a:lstStyle/>
          <a:p>
            <a:r>
              <a:rPr lang="en-US" dirty="0"/>
              <a:t>Introduction to UNIX</a:t>
            </a:r>
          </a:p>
        </p:txBody>
      </p:sp>
      <p:sp>
        <p:nvSpPr>
          <p:cNvPr id="3" name="Content Placeholder 2">
            <a:extLst>
              <a:ext uri="{FF2B5EF4-FFF2-40B4-BE49-F238E27FC236}">
                <a16:creationId xmlns:a16="http://schemas.microsoft.com/office/drawing/2014/main" id="{853EFCD6-1C48-48F5-B95A-FC5A459AEAD9}"/>
              </a:ext>
            </a:extLst>
          </p:cNvPr>
          <p:cNvSpPr>
            <a:spLocks noGrp="1"/>
          </p:cNvSpPr>
          <p:nvPr>
            <p:ph idx="1"/>
          </p:nvPr>
        </p:nvSpPr>
        <p:spPr/>
        <p:txBody>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en-US" sz="1700" b="0" i="0" u="none" strike="noStrike" kern="1200" cap="none" spc="0" normalizeH="0" baseline="0" noProof="0" dirty="0">
                <a:ln>
                  <a:noFill/>
                </a:ln>
                <a:effectLst/>
                <a:uLnTx/>
                <a:uFillTx/>
                <a:latin typeface="Franklin Gothic Book" panose="020B0502020104020203"/>
                <a:ea typeface="+mn-ea"/>
                <a:cs typeface="+mn-cs"/>
              </a:rPr>
              <a:t>The Unix OS works primarily on Command Line Interface, though, recently, there have been developments for GUI on Unix systems.</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en-US" sz="1700" b="0" i="0" u="none" strike="noStrike" kern="1200" cap="none" spc="0" normalizeH="0" baseline="0" noProof="0" dirty="0">
                <a:ln>
                  <a:noFill/>
                </a:ln>
                <a:effectLst/>
                <a:uLnTx/>
                <a:uFillTx/>
                <a:latin typeface="Franklin Gothic Book" panose="020B0502020104020203"/>
                <a:ea typeface="+mn-ea"/>
                <a:cs typeface="+mn-cs"/>
              </a:rPr>
              <a:t>Unix is not free. Different flavors of Unix have different cost structures according to vendors.</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en-US" sz="1700" b="0" i="0" u="none" strike="noStrike" kern="1200" cap="none" spc="0" normalizeH="0" baseline="0" noProof="0" dirty="0">
                <a:ln>
                  <a:noFill/>
                </a:ln>
                <a:effectLst/>
                <a:uLnTx/>
                <a:uFillTx/>
                <a:latin typeface="Franklin Gothic Book" panose="020B0502020104020203"/>
                <a:ea typeface="+mn-ea"/>
                <a:cs typeface="+mn-cs"/>
              </a:rPr>
              <a:t>Unix is not as flexible as Linux. It has less compatibility with different types of hardware. </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en-US" sz="1700" b="0" i="0" u="none" strike="noStrike" kern="1200" cap="none" spc="0" normalizeH="0" baseline="0" noProof="0" dirty="0">
                <a:ln>
                  <a:noFill/>
                </a:ln>
                <a:effectLst/>
                <a:uLnTx/>
                <a:uFillTx/>
                <a:latin typeface="Franklin Gothic Book" panose="020B0502020104020203"/>
                <a:ea typeface="+mn-ea"/>
                <a:cs typeface="+mn-cs"/>
              </a:rPr>
              <a:t>Unix installation requires a strict and well-defined hardware machinery and works only on specific CPU machines. It is mostly used in big data servers around the world.</a:t>
            </a:r>
          </a:p>
          <a:p>
            <a:endParaRPr lang="en-US" dirty="0"/>
          </a:p>
        </p:txBody>
      </p:sp>
    </p:spTree>
    <p:extLst>
      <p:ext uri="{BB962C8B-B14F-4D97-AF65-F5344CB8AC3E}">
        <p14:creationId xmlns:p14="http://schemas.microsoft.com/office/powerpoint/2010/main" val="1612134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30A3FB-50A8-4208-BC17-37FAE924128A}"/>
              </a:ext>
            </a:extLst>
          </p:cNvPr>
          <p:cNvSpPr>
            <a:spLocks noGrp="1"/>
          </p:cNvSpPr>
          <p:nvPr>
            <p:ph type="title"/>
          </p:nvPr>
        </p:nvSpPr>
        <p:spPr/>
        <p:txBody>
          <a:bodyPr/>
          <a:lstStyle/>
          <a:p>
            <a:r>
              <a:rPr lang="en-IN" dirty="0"/>
              <a:t>Thank you</a:t>
            </a:r>
            <a:endParaRPr lang="en-US" dirty="0"/>
          </a:p>
        </p:txBody>
      </p:sp>
    </p:spTree>
    <p:extLst>
      <p:ext uri="{BB962C8B-B14F-4D97-AF65-F5344CB8AC3E}">
        <p14:creationId xmlns:p14="http://schemas.microsoft.com/office/powerpoint/2010/main" val="2459048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519FD-022C-4D00-9566-47869EEAD1CD}"/>
              </a:ext>
            </a:extLst>
          </p:cNvPr>
          <p:cNvSpPr>
            <a:spLocks noGrp="1"/>
          </p:cNvSpPr>
          <p:nvPr>
            <p:ph type="title"/>
          </p:nvPr>
        </p:nvSpPr>
        <p:spPr/>
        <p:txBody>
          <a:bodyPr/>
          <a:lstStyle/>
          <a:p>
            <a:r>
              <a:rPr lang="en-US" dirty="0"/>
              <a:t>Why do we want to learn UNIX?</a:t>
            </a:r>
          </a:p>
        </p:txBody>
      </p:sp>
      <p:pic>
        <p:nvPicPr>
          <p:cNvPr id="4" name="Picture 3">
            <a:extLst>
              <a:ext uri="{FF2B5EF4-FFF2-40B4-BE49-F238E27FC236}">
                <a16:creationId xmlns:a16="http://schemas.microsoft.com/office/drawing/2014/main" id="{EDB5A420-57CB-47BD-9F55-E7B89179B2A8}"/>
              </a:ext>
            </a:extLst>
          </p:cNvPr>
          <p:cNvPicPr>
            <a:picLocks noChangeAspect="1"/>
          </p:cNvPicPr>
          <p:nvPr/>
        </p:nvPicPr>
        <p:blipFill>
          <a:blip r:embed="rId2"/>
          <a:stretch>
            <a:fillRect/>
          </a:stretch>
        </p:blipFill>
        <p:spPr>
          <a:xfrm>
            <a:off x="993649" y="1953947"/>
            <a:ext cx="7223487" cy="4257357"/>
          </a:xfrm>
          <a:prstGeom prst="rect">
            <a:avLst/>
          </a:prstGeom>
        </p:spPr>
      </p:pic>
      <p:pic>
        <p:nvPicPr>
          <p:cNvPr id="5" name="Picture 4">
            <a:extLst>
              <a:ext uri="{FF2B5EF4-FFF2-40B4-BE49-F238E27FC236}">
                <a16:creationId xmlns:a16="http://schemas.microsoft.com/office/drawing/2014/main" id="{EA377146-102F-41B8-959E-46BA7ECC2815}"/>
              </a:ext>
            </a:extLst>
          </p:cNvPr>
          <p:cNvPicPr>
            <a:picLocks noChangeAspect="1"/>
          </p:cNvPicPr>
          <p:nvPr/>
        </p:nvPicPr>
        <p:blipFill>
          <a:blip r:embed="rId3"/>
          <a:stretch>
            <a:fillRect/>
          </a:stretch>
        </p:blipFill>
        <p:spPr>
          <a:xfrm>
            <a:off x="5080472" y="1582562"/>
            <a:ext cx="6273328" cy="1780186"/>
          </a:xfrm>
          <a:prstGeom prst="rect">
            <a:avLst/>
          </a:prstGeom>
        </p:spPr>
      </p:pic>
    </p:spTree>
    <p:extLst>
      <p:ext uri="{BB962C8B-B14F-4D97-AF65-F5344CB8AC3E}">
        <p14:creationId xmlns:p14="http://schemas.microsoft.com/office/powerpoint/2010/main" val="215917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FA201-90A7-4AA7-BF59-698732E966EA}"/>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F1522DFA-7F56-4360-93FA-C68CBA00B9BC}"/>
              </a:ext>
            </a:extLst>
          </p:cNvPr>
          <p:cNvSpPr/>
          <p:nvPr/>
        </p:nvSpPr>
        <p:spPr>
          <a:xfrm>
            <a:off x="-1" y="1"/>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22AF10E-3F4F-4156-A4FD-F0250E784921}"/>
              </a:ext>
            </a:extLst>
          </p:cNvPr>
          <p:cNvSpPr/>
          <p:nvPr/>
        </p:nvSpPr>
        <p:spPr>
          <a:xfrm>
            <a:off x="10707149" y="0"/>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337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65595-64BF-49D5-A07B-C72E51EAB1D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E01D359-66DF-4BC3-BC68-2B4414E03195}"/>
              </a:ext>
            </a:extLst>
          </p:cNvPr>
          <p:cNvSpPr/>
          <p:nvPr/>
        </p:nvSpPr>
        <p:spPr>
          <a:xfrm>
            <a:off x="-1" y="1"/>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493592-01C5-4B5B-B300-7854DB6D89AE}"/>
              </a:ext>
            </a:extLst>
          </p:cNvPr>
          <p:cNvSpPr/>
          <p:nvPr/>
        </p:nvSpPr>
        <p:spPr>
          <a:xfrm>
            <a:off x="10707149" y="0"/>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333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CFC41A-DA7F-48AE-9D65-D959BAD9D49F}"/>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AE6FAF6-A8CC-4A12-B63B-68437ED34C00}"/>
              </a:ext>
            </a:extLst>
          </p:cNvPr>
          <p:cNvSpPr/>
          <p:nvPr/>
        </p:nvSpPr>
        <p:spPr>
          <a:xfrm>
            <a:off x="-1" y="1"/>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F2142BA-F145-4B8B-8F76-6047DEDD7DD4}"/>
              </a:ext>
            </a:extLst>
          </p:cNvPr>
          <p:cNvSpPr/>
          <p:nvPr/>
        </p:nvSpPr>
        <p:spPr>
          <a:xfrm>
            <a:off x="10707149" y="0"/>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745FD39-4FA7-4AF9-8197-9383340B0A67}"/>
              </a:ext>
            </a:extLst>
          </p:cNvPr>
          <p:cNvSpPr txBox="1"/>
          <p:nvPr/>
        </p:nvSpPr>
        <p:spPr>
          <a:xfrm>
            <a:off x="6677637" y="4790114"/>
            <a:ext cx="377504" cy="369332"/>
          </a:xfrm>
          <a:prstGeom prst="rect">
            <a:avLst/>
          </a:prstGeom>
          <a:noFill/>
        </p:spPr>
        <p:txBody>
          <a:bodyPr wrap="square" rtlCol="0">
            <a:spAutoFit/>
          </a:bodyPr>
          <a:lstStyle/>
          <a:p>
            <a:r>
              <a:rPr lang="en-IN" dirty="0"/>
              <a:t>B</a:t>
            </a:r>
            <a:endParaRPr lang="en-US" dirty="0"/>
          </a:p>
        </p:txBody>
      </p:sp>
      <p:cxnSp>
        <p:nvCxnSpPr>
          <p:cNvPr id="7" name="Straight Arrow Connector 6">
            <a:extLst>
              <a:ext uri="{FF2B5EF4-FFF2-40B4-BE49-F238E27FC236}">
                <a16:creationId xmlns:a16="http://schemas.microsoft.com/office/drawing/2014/main" id="{C6CBA87D-2B02-497E-A947-07E733BC7561}"/>
              </a:ext>
            </a:extLst>
          </p:cNvPr>
          <p:cNvCxnSpPr/>
          <p:nvPr/>
        </p:nvCxnSpPr>
        <p:spPr>
          <a:xfrm>
            <a:off x="6828639" y="5066950"/>
            <a:ext cx="0" cy="226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00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EC38F-34A9-4F91-8225-F4C7745E9365}"/>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9C7BB3B-8324-4F9A-8CFF-AC5565EA7079}"/>
              </a:ext>
            </a:extLst>
          </p:cNvPr>
          <p:cNvSpPr/>
          <p:nvPr/>
        </p:nvSpPr>
        <p:spPr>
          <a:xfrm>
            <a:off x="-1" y="1"/>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F6981D2-AAA5-4FBD-A4A0-AFA6E1AC0B53}"/>
              </a:ext>
            </a:extLst>
          </p:cNvPr>
          <p:cNvSpPr/>
          <p:nvPr/>
        </p:nvSpPr>
        <p:spPr>
          <a:xfrm>
            <a:off x="10707149" y="0"/>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18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FC4E57-0E79-4779-8CF1-95FFDC918AAF}"/>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DB29AD03-1583-4BDA-950D-B374A2A81556}"/>
              </a:ext>
            </a:extLst>
          </p:cNvPr>
          <p:cNvSpPr/>
          <p:nvPr/>
        </p:nvSpPr>
        <p:spPr>
          <a:xfrm>
            <a:off x="-1" y="1"/>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3420F5-E707-4475-84FB-EA82F4E9D3B7}"/>
              </a:ext>
            </a:extLst>
          </p:cNvPr>
          <p:cNvSpPr/>
          <p:nvPr/>
        </p:nvSpPr>
        <p:spPr>
          <a:xfrm>
            <a:off x="10707149" y="0"/>
            <a:ext cx="148485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714D4B9-7922-436B-829F-382802E54392}"/>
              </a:ext>
            </a:extLst>
          </p:cNvPr>
          <p:cNvSpPr/>
          <p:nvPr/>
        </p:nvSpPr>
        <p:spPr>
          <a:xfrm>
            <a:off x="1484850" y="6518246"/>
            <a:ext cx="9222299" cy="3607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558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712</TotalTime>
  <Words>2171</Words>
  <Application>Microsoft Office PowerPoint</Application>
  <PresentationFormat>Widescreen</PresentationFormat>
  <Paragraphs>120</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Franklin Gothic Book</vt:lpstr>
      <vt:lpstr>Rockwell</vt:lpstr>
      <vt:lpstr>Rockwell Condensed</vt:lpstr>
      <vt:lpstr>Uni Ila.Sundaram-06</vt:lpstr>
      <vt:lpstr>Wingdings</vt:lpstr>
      <vt:lpstr>Wingdings 2</vt:lpstr>
      <vt:lpstr>Wood Type</vt:lpstr>
      <vt:lpstr>Introduction to  UNIX</vt:lpstr>
      <vt:lpstr>Introduction to UNIX</vt:lpstr>
      <vt:lpstr>Introduction to UNIX</vt:lpstr>
      <vt:lpstr>Why do we want to learn UNIX?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UNIX System Structure</vt:lpstr>
      <vt:lpstr>UNIX System Structure</vt:lpstr>
      <vt:lpstr>UNIX System Structure</vt:lpstr>
      <vt:lpstr>Why UNIX became so popular?</vt:lpstr>
      <vt:lpstr>Building block primitives</vt:lpstr>
      <vt:lpstr>Building block primitives</vt:lpstr>
      <vt:lpstr>Building block primitives</vt:lpstr>
      <vt:lpstr>Building block primitives</vt:lpstr>
      <vt:lpstr>Operating system services</vt:lpstr>
      <vt:lpstr>Operating system services</vt:lpstr>
      <vt:lpstr>ASSUMPTIONS ABOUT HARDWARE</vt:lpstr>
      <vt:lpstr>ASSUMPTIONS ABOUT HARDWARE</vt:lpstr>
      <vt:lpstr>Interrupts and exceptions</vt:lpstr>
      <vt:lpstr>Interrupts and exceptions</vt:lpstr>
      <vt:lpstr>Processor Execution Levels</vt:lpstr>
      <vt:lpstr>Processor Execution Levels</vt:lpstr>
      <vt:lpstr>Memory management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kirthi</dc:creator>
  <cp:lastModifiedBy>kirthi</cp:lastModifiedBy>
  <cp:revision>49</cp:revision>
  <dcterms:created xsi:type="dcterms:W3CDTF">2021-05-09T06:25:21Z</dcterms:created>
  <dcterms:modified xsi:type="dcterms:W3CDTF">2021-07-22T04:00:55Z</dcterms:modified>
</cp:coreProperties>
</file>